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14"/>
  </p:notesMasterIdLst>
  <p:sldIdLst>
    <p:sldId id="425" r:id="rId3"/>
    <p:sldId id="347" r:id="rId4"/>
    <p:sldId id="426" r:id="rId5"/>
    <p:sldId id="427" r:id="rId6"/>
    <p:sldId id="431" r:id="rId7"/>
    <p:sldId id="379" r:id="rId8"/>
    <p:sldId id="433" r:id="rId9"/>
    <p:sldId id="432" r:id="rId10"/>
    <p:sldId id="434" r:id="rId11"/>
    <p:sldId id="429" r:id="rId12"/>
    <p:sldId id="43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33"/>
    <a:srgbClr val="E11F69"/>
    <a:srgbClr val="FF00FF"/>
    <a:srgbClr val="E8A2C0"/>
    <a:srgbClr val="F298D6"/>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95210" autoAdjust="0"/>
  </p:normalViewPr>
  <p:slideViewPr>
    <p:cSldViewPr snapToGrid="0">
      <p:cViewPr varScale="1">
        <p:scale>
          <a:sx n="84" d="100"/>
          <a:sy n="84" d="100"/>
        </p:scale>
        <p:origin x="-288" y="-84"/>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extLst>
      <p:ext uri="{BB962C8B-B14F-4D97-AF65-F5344CB8AC3E}">
        <p14:creationId xmlns:p14="http://schemas.microsoft.com/office/powerpoint/2010/main" val="4289542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4042345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9/24/2024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9/24/2024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9/24/2024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9/24/2024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9/24/2024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9/24/2024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9/24/2024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7" Type="http://schemas.openxmlformats.org/officeDocument/2006/relationships/image" Target="../media/image16.png"/><Relationship Id="rId46"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7.xml"/><Relationship Id="rId45" Type="http://schemas.openxmlformats.org/officeDocument/2006/relationships/image" Target="../media/image37.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19.xml"/><Relationship Id="rId5" Type="http://schemas.openxmlformats.org/officeDocument/2006/relationships/image" Target="../media/image7.gif"/><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9266A26F-ABEC-BF8E-4863-4743AFC1ED97}"/>
              </a:ext>
            </a:extLst>
          </p:cNvPr>
          <p:cNvPicPr/>
          <p:nvPr/>
        </p:nvPicPr>
        <p:blipFill>
          <a:blip r:embed="rId3"/>
          <a:stretch>
            <a:fillRect/>
          </a:stretch>
        </p:blipFill>
        <p:spPr>
          <a:xfrm>
            <a:off x="0" y="0"/>
            <a:ext cx="12192000" cy="6858000"/>
          </a:xfrm>
          <a:prstGeom prst="rect">
            <a:avLst/>
          </a:prstGeom>
        </p:spPr>
      </p:pic>
      <p:pic>
        <p:nvPicPr>
          <p:cNvPr id="3" name="Picture 2"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11719427" y="5654708"/>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11487485" y="5426242"/>
            <a:ext cx="444500" cy="123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ONGHO~5"/>
          <p:cNvPicPr/>
          <p:nvPr/>
        </p:nvPicPr>
        <p:blipFill>
          <a:blip r:embed="rId4">
            <a:extLst>
              <a:ext uri="{28A0092B-C50C-407E-A947-70E740481C1C}">
                <a14:useLocalDpi xmlns:a14="http://schemas.microsoft.com/office/drawing/2010/main" val="0"/>
              </a:ext>
            </a:extLst>
          </a:blip>
          <a:srcRect/>
          <a:stretch>
            <a:fillRect/>
          </a:stretch>
        </p:blipFill>
        <p:spPr bwMode="auto">
          <a:xfrm flipH="1">
            <a:off x="11252535" y="5654708"/>
            <a:ext cx="399382"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11747500" y="3344645"/>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ONGHO~5"/>
          <p:cNvPicPr/>
          <p:nvPr/>
        </p:nvPicPr>
        <p:blipFill>
          <a:blip r:embed="rId4">
            <a:extLst>
              <a:ext uri="{28A0092B-C50C-407E-A947-70E740481C1C}">
                <a14:useLocalDpi xmlns:a14="http://schemas.microsoft.com/office/drawing/2010/main" val="0"/>
              </a:ext>
            </a:extLst>
          </a:blip>
          <a:srcRect/>
          <a:stretch>
            <a:fillRect/>
          </a:stretch>
        </p:blipFill>
        <p:spPr bwMode="auto">
          <a:xfrm rot="21224658">
            <a:off x="11480657" y="2958115"/>
            <a:ext cx="444500" cy="131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ONGHO~5"/>
          <p:cNvPicPr/>
          <p:nvPr/>
        </p:nvPicPr>
        <p:blipFill>
          <a:blip r:embed="rId4">
            <a:extLst>
              <a:ext uri="{28A0092B-C50C-407E-A947-70E740481C1C}">
                <a14:useLocalDpi xmlns:a14="http://schemas.microsoft.com/office/drawing/2010/main" val="0"/>
              </a:ext>
            </a:extLst>
          </a:blip>
          <a:srcRect/>
          <a:stretch>
            <a:fillRect/>
          </a:stretch>
        </p:blipFill>
        <p:spPr bwMode="auto">
          <a:xfrm rot="21197131" flipH="1">
            <a:off x="11264163" y="3344644"/>
            <a:ext cx="423445"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a:extLst>
              <a:ext uri="{FF2B5EF4-FFF2-40B4-BE49-F238E27FC236}">
                <a16:creationId xmlns="" xmlns:a16="http://schemas.microsoft.com/office/drawing/2014/main" id="{7343FE20-CCED-4429-D608-EDFC2D4CF6B1}"/>
              </a:ext>
            </a:extLst>
          </p:cNvPr>
          <p:cNvSpPr txBox="1">
            <a:spLocks noChangeArrowheads="1"/>
          </p:cNvSpPr>
          <p:nvPr/>
        </p:nvSpPr>
        <p:spPr bwMode="auto">
          <a:xfrm>
            <a:off x="1" y="377138"/>
            <a:ext cx="12191999" cy="256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a:t>
            </a:r>
            <a:r>
              <a:rPr lang="en-US" sz="48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33</a:t>
            </a:r>
            <a:endParaRPr lang="en-US" sz="4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480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NÓI VÀ NGHE:</a:t>
            </a:r>
          </a:p>
          <a:p>
            <a:pPr algn="ctr" eaLnBrk="1" hangingPunct="1">
              <a:spcBef>
                <a:spcPts val="1350"/>
              </a:spcBef>
              <a:defRPr/>
            </a:pPr>
            <a:r>
              <a:rPr lang="en-US" sz="400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4000" i="1"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CHÚNG MÌNH RA BIỂN LỚN</a:t>
            </a:r>
            <a:endParaRPr lang="en-US" sz="4000" i="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pic>
        <p:nvPicPr>
          <p:cNvPr id="11" name="Picture 2" descr="Sách giáo khoa THPT 2018">
            <a:extLst>
              <a:ext uri="{FF2B5EF4-FFF2-40B4-BE49-F238E27FC236}">
                <a16:creationId xmlns="" xmlns:a16="http://schemas.microsoft.com/office/drawing/2014/main" id="{DE6A9B1F-1EDF-353C-3150-307BC1515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7250" y="-945"/>
            <a:ext cx="1866546" cy="208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82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0" y="0"/>
            <a:ext cx="12191999" cy="6374385"/>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7" name="TextBox 6">
            <a:extLst>
              <a:ext uri="{FF2B5EF4-FFF2-40B4-BE49-F238E27FC236}">
                <a16:creationId xmlns="" xmlns:a16="http://schemas.microsoft.com/office/drawing/2014/main" id="{7A9D0E75-2648-8D5A-88A8-77B4408603D6}"/>
              </a:ext>
            </a:extLst>
          </p:cNvPr>
          <p:cNvSpPr txBox="1"/>
          <p:nvPr/>
        </p:nvSpPr>
        <p:spPr>
          <a:xfrm>
            <a:off x="216576" y="1129027"/>
            <a:ext cx="12026799" cy="5338321"/>
          </a:xfrm>
          <a:prstGeom prst="rect">
            <a:avLst/>
          </a:prstGeom>
          <a:noFill/>
        </p:spPr>
        <p:txBody>
          <a:bodyPr wrap="square">
            <a:spAutoFit/>
          </a:bodyPr>
          <a:lstStyle/>
          <a:p>
            <a:pPr algn="just">
              <a:lnSpc>
                <a:spcPct val="115000"/>
              </a:lnSpc>
              <a:spcAft>
                <a:spcPts val="1000"/>
              </a:spcAft>
            </a:pPr>
            <a:r>
              <a:rPr lang="vi-VN" sz="3000" smtClean="0">
                <a:latin typeface="UTM Avo"/>
                <a:ea typeface="Arial"/>
                <a:cs typeface="Times New Roman"/>
              </a:rPr>
              <a:t>- Em </a:t>
            </a:r>
            <a:r>
              <a:rPr lang="vi-VN" sz="3000">
                <a:latin typeface="UTM Avo"/>
                <a:ea typeface="Arial"/>
                <a:cs typeface="Times New Roman"/>
              </a:rPr>
              <a:t>cần phải tích cực học ngoại ngữ để có thể biết thêm nhiều ngôn ngữ trên thế giới</a:t>
            </a:r>
            <a:r>
              <a:rPr lang="vi-VN" sz="3000" smtClean="0">
                <a:latin typeface="UTM Avo"/>
                <a:ea typeface="Arial"/>
                <a:cs typeface="Times New Roman"/>
              </a:rPr>
              <a:t>.</a:t>
            </a:r>
            <a:endParaRPr lang="vi-VN" sz="3000">
              <a:latin typeface="UTM Avo"/>
              <a:ea typeface="Arial"/>
              <a:cs typeface="Times New Roman"/>
            </a:endParaRPr>
          </a:p>
          <a:p>
            <a:pPr algn="just">
              <a:lnSpc>
                <a:spcPct val="115000"/>
              </a:lnSpc>
              <a:spcAft>
                <a:spcPts val="1000"/>
              </a:spcAft>
            </a:pPr>
            <a:r>
              <a:rPr lang="vi-VN" sz="3000">
                <a:latin typeface="UTM Avo"/>
                <a:ea typeface="Arial"/>
                <a:cs typeface="Times New Roman"/>
              </a:rPr>
              <a:t>– Em học ngoại ngữ ở trung tâm và qua các trang mạng</a:t>
            </a:r>
            <a:r>
              <a:rPr lang="vi-VN" sz="3000" smtClean="0">
                <a:latin typeface="UTM Avo"/>
                <a:ea typeface="Arial"/>
                <a:cs typeface="Times New Roman"/>
              </a:rPr>
              <a:t>.</a:t>
            </a:r>
            <a:endParaRPr lang="vi-VN" sz="3000">
              <a:latin typeface="UTM Avo"/>
              <a:ea typeface="Arial"/>
              <a:cs typeface="Times New Roman"/>
            </a:endParaRPr>
          </a:p>
          <a:p>
            <a:pPr algn="just">
              <a:lnSpc>
                <a:spcPct val="115000"/>
              </a:lnSpc>
              <a:spcAft>
                <a:spcPts val="1000"/>
              </a:spcAft>
            </a:pPr>
            <a:r>
              <a:rPr lang="vi-VN" sz="3000">
                <a:latin typeface="UTM Avo"/>
                <a:ea typeface="Arial"/>
                <a:cs typeface="Times New Roman"/>
              </a:rPr>
              <a:t>– Em sẽ tiếp tục học tập ngoại ngữ ở các khu trung tâm và thực hành giao tiếp với người nước ngoài nhiều</a:t>
            </a:r>
            <a:r>
              <a:rPr lang="vi-VN" sz="3000" smtClean="0">
                <a:latin typeface="UTM Avo"/>
                <a:ea typeface="Arial"/>
                <a:cs typeface="Times New Roman"/>
              </a:rPr>
              <a:t>.</a:t>
            </a:r>
          </a:p>
          <a:p>
            <a:pPr algn="just">
              <a:lnSpc>
                <a:spcPct val="115000"/>
              </a:lnSpc>
              <a:spcAft>
                <a:spcPts val="1000"/>
              </a:spcAft>
            </a:pPr>
            <a:r>
              <a:rPr lang="vi-VN" sz="3000" smtClean="0">
                <a:latin typeface="UTM Avo"/>
                <a:ea typeface="Arial"/>
                <a:cs typeface="Times New Roman"/>
              </a:rPr>
              <a:t> </a:t>
            </a:r>
            <a:r>
              <a:rPr lang="vi-VN" sz="3000">
                <a:latin typeface="UTM Avo"/>
                <a:ea typeface="Arial"/>
                <a:cs typeface="Times New Roman"/>
              </a:rPr>
              <a:t>– Em cần rèn luyện sự tự tin để có thể chứng minh bản thân trước đám đông</a:t>
            </a:r>
            <a:r>
              <a:rPr lang="vi-VN" sz="3000" smtClean="0">
                <a:latin typeface="UTM Avo"/>
                <a:ea typeface="Arial"/>
                <a:cs typeface="Times New Roman"/>
              </a:rPr>
              <a:t>.</a:t>
            </a:r>
            <a:endParaRPr lang="vi-VN" sz="3000">
              <a:latin typeface="UTM Avo"/>
              <a:ea typeface="Arial"/>
              <a:cs typeface="Times New Roman"/>
            </a:endParaRPr>
          </a:p>
          <a:p>
            <a:pPr algn="just">
              <a:lnSpc>
                <a:spcPct val="115000"/>
              </a:lnSpc>
              <a:spcAft>
                <a:spcPts val="1000"/>
              </a:spcAft>
            </a:pPr>
            <a:r>
              <a:rPr lang="vi-VN" sz="3000">
                <a:latin typeface="UTM Avo"/>
                <a:ea typeface="Arial"/>
                <a:cs typeface="Times New Roman"/>
              </a:rPr>
              <a:t>– Em sẽ tham gia nhiều vào các buổi thuyết trình và tập thói quen đứng trước đông người</a:t>
            </a:r>
          </a:p>
        </p:txBody>
      </p:sp>
      <p:sp>
        <p:nvSpPr>
          <p:cNvPr id="8" name="Text Box 14">
            <a:extLst>
              <a:ext uri="{FF2B5EF4-FFF2-40B4-BE49-F238E27FC236}">
                <a16:creationId xmlns="" xmlns:a16="http://schemas.microsoft.com/office/drawing/2014/main" id="{D363D405-DC78-F8A6-FB78-10659377223A}"/>
              </a:ext>
            </a:extLst>
          </p:cNvPr>
          <p:cNvSpPr txBox="1">
            <a:spLocks noChangeArrowheads="1"/>
          </p:cNvSpPr>
          <p:nvPr/>
        </p:nvSpPr>
        <p:spPr bwMode="auto">
          <a:xfrm>
            <a:off x="74142" y="-6384"/>
            <a:ext cx="12191997"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6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Đề 2: Nói về một việc học sinh cần làm để cùng “ra biển lớn”, hội nhập với bè bạn năm châu.</a:t>
            </a:r>
          </a:p>
          <a:p>
            <a:pPr algn="just" eaLnBrk="1" hangingPunct="1">
              <a:spcBef>
                <a:spcPts val="1350"/>
              </a:spcBef>
              <a:defRPr/>
            </a:pPr>
            <a:endParaRPr lang="en-US" sz="20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34959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23137569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284242" cy="6909887"/>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20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4">
            <a:extLst>
              <a:ext uri="{FF2B5EF4-FFF2-40B4-BE49-F238E27FC236}">
                <a16:creationId xmlns="" xmlns:a16="http://schemas.microsoft.com/office/drawing/2014/main" id="{77B366D3-54A0-050D-587D-CC060BC6E398}"/>
              </a:ext>
            </a:extLst>
          </p:cNvPr>
          <p:cNvSpPr txBox="1">
            <a:spLocks noChangeArrowheads="1"/>
          </p:cNvSpPr>
          <p:nvPr/>
        </p:nvSpPr>
        <p:spPr bwMode="auto">
          <a:xfrm>
            <a:off x="6184232" y="864203"/>
            <a:ext cx="6007768"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600" smtClean="0">
                <a:latin typeface="UTM Avo" panose="02040603050506020204" pitchFamily="18" charset="0"/>
                <a:cs typeface="Times New Roman" panose="02020603050405020304" pitchFamily="18" charset="0"/>
              </a:rPr>
              <a:t>	</a:t>
            </a:r>
            <a:endParaRPr lang="en-US" sz="3600">
              <a:latin typeface="UTM Avo" panose="02040603050506020204" pitchFamily="18" charset="0"/>
              <a:cs typeface="Times New Roman" panose="02020603050405020304" pitchFamily="18" charset="0"/>
            </a:endParaRPr>
          </a:p>
        </p:txBody>
      </p:sp>
      <p:sp>
        <p:nvSpPr>
          <p:cNvPr id="9" name="Text Box 14">
            <a:extLst>
              <a:ext uri="{FF2B5EF4-FFF2-40B4-BE49-F238E27FC236}">
                <a16:creationId xmlns="" xmlns:a16="http://schemas.microsoft.com/office/drawing/2014/main" id="{77B366D3-54A0-050D-587D-CC060BC6E398}"/>
              </a:ext>
            </a:extLst>
          </p:cNvPr>
          <p:cNvSpPr txBox="1">
            <a:spLocks noChangeArrowheads="1"/>
          </p:cNvSpPr>
          <p:nvPr/>
        </p:nvSpPr>
        <p:spPr bwMode="auto">
          <a:xfrm>
            <a:off x="5149516" y="767947"/>
            <a:ext cx="7042484"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600">
                <a:latin typeface="UTM Avo" panose="02040603050506020204" pitchFamily="18" charset="0"/>
                <a:cs typeface="Times New Roman" panose="02020603050405020304" pitchFamily="18" charset="0"/>
              </a:rPr>
              <a:t>	</a:t>
            </a:r>
            <a:endParaRPr lang="en-US" sz="3600">
              <a:latin typeface="UTM Avo" panose="02040603050506020204" pitchFamily="18" charset="0"/>
              <a:cs typeface="Times New Roman" panose="02020603050405020304" pitchFamily="18" charset="0"/>
            </a:endParaRPr>
          </a:p>
        </p:txBody>
      </p:sp>
      <p:sp>
        <p:nvSpPr>
          <p:cNvPr id="12"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120311" y="81167"/>
            <a:ext cx="12368463" cy="2683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3600">
                <a:latin typeface="UTM Avo" panose="02040603050506020204" pitchFamily="18" charset="0"/>
                <a:cs typeface="Times New Roman" panose="02020603050405020304" pitchFamily="18" charset="0"/>
              </a:rPr>
              <a:t>Chọn 1 trong 2 đề </a:t>
            </a:r>
            <a:r>
              <a:rPr lang="vi-VN" sz="3600" smtClean="0">
                <a:latin typeface="UTM Avo" panose="02040603050506020204" pitchFamily="18" charset="0"/>
                <a:cs typeface="Times New Roman" panose="02020603050405020304" pitchFamily="18" charset="0"/>
              </a:rPr>
              <a:t>sau:</a:t>
            </a:r>
          </a:p>
          <a:p>
            <a:pPr eaLnBrk="1" hangingPunct="1">
              <a:spcBef>
                <a:spcPts val="1350"/>
              </a:spcBef>
              <a:defRPr/>
            </a:pPr>
            <a:r>
              <a:rPr lang="vi-VN" sz="3600" smtClean="0">
                <a:latin typeface="UTM Avo" panose="02040603050506020204" pitchFamily="18" charset="0"/>
                <a:cs typeface="Times New Roman" panose="02020603050405020304" pitchFamily="18" charset="0"/>
              </a:rPr>
              <a:t>1. Giới </a:t>
            </a:r>
            <a:r>
              <a:rPr lang="vi-VN" sz="3600">
                <a:latin typeface="UTM Avo" panose="02040603050506020204" pitchFamily="18" charset="0"/>
                <a:cs typeface="Times New Roman" panose="02020603050405020304" pitchFamily="18" charset="0"/>
              </a:rPr>
              <a:t>thiệu về một đất nước mà em biết (qua các bài học ở SGK tiểu học hoặc qua sách báo nói chung, qua mạng </a:t>
            </a:r>
            <a:r>
              <a:rPr lang="vi-VN" sz="3600" smtClean="0">
                <a:latin typeface="UTM Avo" panose="02040603050506020204" pitchFamily="18" charset="0"/>
                <a:cs typeface="Times New Roman" panose="02020603050405020304" pitchFamily="18" charset="0"/>
              </a:rPr>
              <a:t>Internet)</a:t>
            </a:r>
          </a:p>
          <a:p>
            <a:pPr marL="742950" indent="-742950" algn="just" eaLnBrk="1" hangingPunct="1">
              <a:spcBef>
                <a:spcPts val="1350"/>
              </a:spcBef>
              <a:buAutoNum type="arabicPeriod"/>
              <a:defRPr/>
            </a:pPr>
            <a:endParaRPr lang="vi-VN" sz="3600">
              <a:latin typeface="UTM Avo" panose="02040603050506020204" pitchFamily="18" charset="0"/>
              <a:cs typeface="Times New Roman" panose="02020603050405020304" pitchFamily="18" charset="0"/>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2253"/>
            <a:ext cx="12224084" cy="45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98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2)">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 xmlns:a16="http://schemas.microsoft.com/office/drawing/2014/main" id="{D363D405-DC78-F8A6-FB78-10659377223A}"/>
              </a:ext>
            </a:extLst>
          </p:cNvPr>
          <p:cNvSpPr txBox="1">
            <a:spLocks noChangeArrowheads="1"/>
          </p:cNvSpPr>
          <p:nvPr/>
        </p:nvSpPr>
        <p:spPr bwMode="auto">
          <a:xfrm>
            <a:off x="0" y="-40347"/>
            <a:ext cx="12192000" cy="109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200" smtClean="0">
                <a:latin typeface="UTM Showcard" panose="02040603050506020204" pitchFamily="18" charset="0"/>
                <a:cs typeface="Times New Roman" panose="02020603050405020304" pitchFamily="18" charset="0"/>
              </a:rPr>
              <a:t>2. Nói </a:t>
            </a:r>
            <a:r>
              <a:rPr lang="vi-VN" sz="3200">
                <a:latin typeface="UTM Showcard" panose="02040603050506020204" pitchFamily="18" charset="0"/>
                <a:cs typeface="Times New Roman" panose="02020603050405020304" pitchFamily="18" charset="0"/>
              </a:rPr>
              <a:t>về một việc học sinh cần làm để cùng “ra biển lớn”, hội nhập với bè bạn năm </a:t>
            </a:r>
            <a:r>
              <a:rPr lang="vi-VN" sz="3200" smtClean="0">
                <a:latin typeface="UTM Showcard" panose="02040603050506020204" pitchFamily="18" charset="0"/>
                <a:cs typeface="Times New Roman" panose="02020603050405020304" pitchFamily="18" charset="0"/>
              </a:rPr>
              <a:t>châu.</a:t>
            </a:r>
            <a:endParaRPr lang="en-US" sz="3200" dirty="0">
              <a:latin typeface="UTM Showcard" panose="02040603050506020204" pitchFamily="18" charset="0"/>
              <a:cs typeface="Times New Roman" panose="02020603050405020304"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3255"/>
            <a:ext cx="12192000" cy="5804745"/>
          </a:xfrm>
          <a:prstGeom prst="rect">
            <a:avLst/>
          </a:prstGeom>
          <a:noFill/>
          <a:ln w="76200">
            <a:solidFill>
              <a:srgbClr val="99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48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3"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wheel(3)">
                                      <p:cBhvr>
                                        <p:cTn id="13"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BABA509-3A73-BE37-456F-DDDAB29AA58D}"/>
              </a:ext>
            </a:extLst>
          </p:cNvPr>
          <p:cNvPicPr/>
          <p:nvPr/>
        </p:nvPicPr>
        <p:blipFill>
          <a:blip r:embed="rId3"/>
          <a:stretch>
            <a:fillRect/>
          </a:stretch>
        </p:blipFill>
        <p:spPr>
          <a:xfrm>
            <a:off x="2743198" y="830179"/>
            <a:ext cx="6569244" cy="5197642"/>
          </a:xfrm>
          <a:prstGeom prst="rect">
            <a:avLst/>
          </a:prstGeom>
        </p:spPr>
      </p:pic>
      <p:sp>
        <p:nvSpPr>
          <p:cNvPr id="5" name="Text Box 14">
            <a:extLst>
              <a:ext uri="{FF2B5EF4-FFF2-40B4-BE49-F238E27FC236}">
                <a16:creationId xmlns="" xmlns:a16="http://schemas.microsoft.com/office/drawing/2014/main" id="{D363D405-DC78-F8A6-FB78-10659377223A}"/>
              </a:ext>
            </a:extLst>
          </p:cNvPr>
          <p:cNvSpPr txBox="1">
            <a:spLocks noChangeArrowheads="1"/>
          </p:cNvSpPr>
          <p:nvPr/>
        </p:nvSpPr>
        <p:spPr bwMode="auto">
          <a:xfrm>
            <a:off x="3332747" y="1578354"/>
            <a:ext cx="5390148" cy="2504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Thảo luận- </a:t>
            </a:r>
          </a:p>
          <a:p>
            <a:pPr algn="ctr" eaLnBrk="1" hangingPunct="1">
              <a:spcBef>
                <a:spcPts val="1350"/>
              </a:spcBef>
              <a:defRPr/>
            </a:pPr>
            <a:r>
              <a:rPr lang="en-US" sz="48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Trình bày trước lớp</a:t>
            </a:r>
            <a:endParaRPr lang="en-US" sz="4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6" name="Graphic 27">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 xmlns:w="http://schemas.openxmlformats.org/wordprocessingml/2006/main" xmlns:w10="urn:schemas-microsoft-com:office:word" xmlns:v="urn:schemas-microsoft-com:vml" xmlns:o="urn:schemas-microsoft-com:office:office" xmlns:lc="http://schemas.openxmlformats.org/drawingml/2006/lockedCanvas" id="{83959239-7B83-0046-39CD-0A0BA5E77C96}"/>
              </a:ext>
            </a:extLst>
          </p:cNvPr>
          <p:cNvPicPr/>
          <p:nvPr/>
        </p:nvPicPr>
        <p:blipFill>
          <a:blip r:embed="rId4">
            <a:extLst>
              <a:ext uri="{96DAC541-7B7A-43D3-8B79-37D633B846F1}">
                <asvg:svgBlip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 xmlns:w="http://schemas.openxmlformats.org/wordprocessingml/2006/main" xmlns:w10="urn:schemas-microsoft-com:office:word" xmlns:v="urn:schemas-microsoft-com:vml" xmlns:o="urn:schemas-microsoft-com:office:office" xmlns:lc="http://schemas.openxmlformats.org/drawingml/2006/lockedCanvas" r:embed="rId45"/>
              </a:ext>
            </a:extLst>
          </a:blip>
          <a:stretch>
            <a:fillRect/>
          </a:stretch>
        </p:blipFill>
        <p:spPr>
          <a:xfrm>
            <a:off x="0" y="3973597"/>
            <a:ext cx="3140242" cy="2884403"/>
          </a:xfrm>
          <a:prstGeom prst="rect">
            <a:avLst/>
          </a:prstGeom>
        </p:spPr>
      </p:pic>
      <p:pic>
        <p:nvPicPr>
          <p:cNvPr id="8" name="Picture 7" descr="A picture containing toy, doll&#10;&#10;Description automatically generated">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 xmlns:w="http://schemas.openxmlformats.org/wordprocessingml/2006/main" xmlns:w10="urn:schemas-microsoft-com:office:word" xmlns:v="urn:schemas-microsoft-com:vml" xmlns:o="urn:schemas-microsoft-com:office:office" xmlns:lc="http://schemas.openxmlformats.org/drawingml/2006/lockedCanvas" id="{E822CAF4-4F61-E6C0-256B-DDE5FDFA822E}"/>
              </a:ext>
            </a:extLst>
          </p:cNvPr>
          <p:cNvPicPr/>
          <p:nvPr/>
        </p:nvPicPr>
        <p:blipFill rotWithShape="1">
          <a:blip r:embed="rId46">
            <a:extLst>
              <a:ext uri="{28A0092B-C50C-407E-A947-70E740481C1C}">
                <a14:useLocalDpi xmlns:a14="http://schemas.microsoft.com/office/drawing/2010/main" val="0"/>
              </a:ext>
            </a:extLst>
          </a:blip>
          <a:srcRect t="26331"/>
          <a:stretch/>
        </p:blipFill>
        <p:spPr>
          <a:xfrm>
            <a:off x="8386011" y="3741821"/>
            <a:ext cx="3805989" cy="3116179"/>
          </a:xfrm>
          <a:prstGeom prst="rect">
            <a:avLst/>
          </a:prstGeom>
        </p:spPr>
      </p:pic>
      <p:pic>
        <p:nvPicPr>
          <p:cNvPr id="9" name="Picture 8"/>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3510845" y="3678691"/>
            <a:ext cx="4707466" cy="2310063"/>
          </a:xfrm>
          <a:prstGeom prst="rect">
            <a:avLst/>
          </a:prstGeom>
          <a:noFill/>
        </p:spPr>
      </p:pic>
    </p:spTree>
    <p:extLst>
      <p:ext uri="{BB962C8B-B14F-4D97-AF65-F5344CB8AC3E}">
        <p14:creationId xmlns:p14="http://schemas.microsoft.com/office/powerpoint/2010/main" val="47455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BABA509-3A73-BE37-456F-DDDAB29AA58D}"/>
              </a:ext>
            </a:extLst>
          </p:cNvPr>
          <p:cNvPicPr/>
          <p:nvPr/>
        </p:nvPicPr>
        <p:blipFill>
          <a:blip r:embed="rId3"/>
          <a:stretch>
            <a:fillRect/>
          </a:stretch>
        </p:blipFill>
        <p:spPr>
          <a:xfrm>
            <a:off x="1323475" y="818147"/>
            <a:ext cx="8602577" cy="5197642"/>
          </a:xfrm>
          <a:prstGeom prst="rect">
            <a:avLst/>
          </a:prstGeom>
        </p:spPr>
      </p:pic>
      <p:sp>
        <p:nvSpPr>
          <p:cNvPr id="5" name="Text Box 14">
            <a:extLst>
              <a:ext uri="{FF2B5EF4-FFF2-40B4-BE49-F238E27FC236}">
                <a16:creationId xmlns="" xmlns:a16="http://schemas.microsoft.com/office/drawing/2014/main" id="{D363D405-DC78-F8A6-FB78-10659377223A}"/>
              </a:ext>
            </a:extLst>
          </p:cNvPr>
          <p:cNvSpPr txBox="1">
            <a:spLocks noChangeArrowheads="1"/>
          </p:cNvSpPr>
          <p:nvPr/>
        </p:nvSpPr>
        <p:spPr bwMode="auto">
          <a:xfrm>
            <a:off x="1323475" y="1470069"/>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Các bài tham khảo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flipH="1">
            <a:off x="2189747" y="5058542"/>
            <a:ext cx="977413" cy="832485"/>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8076901" y="4951777"/>
            <a:ext cx="969696" cy="1017238"/>
          </a:xfrm>
          <a:prstGeom prst="rect">
            <a:avLst/>
          </a:prstGeom>
        </p:spPr>
      </p:pic>
      <p:pic>
        <p:nvPicPr>
          <p:cNvPr id="8" name="Picture 7" descr="BONGHO~5"/>
          <p:cNvPicPr/>
          <p:nvPr/>
        </p:nvPicPr>
        <p:blipFill>
          <a:blip r:embed="rId5">
            <a:extLst>
              <a:ext uri="{28A0092B-C50C-407E-A947-70E740481C1C}">
                <a14:useLocalDpi xmlns:a14="http://schemas.microsoft.com/office/drawing/2010/main" val="0"/>
              </a:ext>
            </a:extLst>
          </a:blip>
          <a:srcRect/>
          <a:stretch>
            <a:fillRect/>
          </a:stretch>
        </p:blipFill>
        <p:spPr bwMode="auto">
          <a:xfrm>
            <a:off x="3007040" y="4963308"/>
            <a:ext cx="592922"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ONGHO~5"/>
          <p:cNvPicPr/>
          <p:nvPr/>
        </p:nvPicPr>
        <p:blipFill>
          <a:blip r:embed="rId5">
            <a:extLst>
              <a:ext uri="{28A0092B-C50C-407E-A947-70E740481C1C}">
                <a14:useLocalDpi xmlns:a14="http://schemas.microsoft.com/office/drawing/2010/main" val="0"/>
              </a:ext>
            </a:extLst>
          </a:blip>
          <a:srcRect/>
          <a:stretch>
            <a:fillRect/>
          </a:stretch>
        </p:blipFill>
        <p:spPr bwMode="auto">
          <a:xfrm rot="21358048" flipH="1">
            <a:off x="7809583" y="4969325"/>
            <a:ext cx="534636"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30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0" y="858856"/>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7" name="TextBox 6">
            <a:extLst>
              <a:ext uri="{FF2B5EF4-FFF2-40B4-BE49-F238E27FC236}">
                <a16:creationId xmlns="" xmlns:a16="http://schemas.microsoft.com/office/drawing/2014/main" id="{7A9D0E75-2648-8D5A-88A8-77B4408603D6}"/>
              </a:ext>
            </a:extLst>
          </p:cNvPr>
          <p:cNvSpPr txBox="1"/>
          <p:nvPr/>
        </p:nvSpPr>
        <p:spPr>
          <a:xfrm>
            <a:off x="80975" y="823181"/>
            <a:ext cx="12026799" cy="5356274"/>
          </a:xfrm>
          <a:prstGeom prst="rect">
            <a:avLst/>
          </a:prstGeom>
          <a:noFill/>
        </p:spPr>
        <p:txBody>
          <a:bodyPr wrap="square">
            <a:spAutoFit/>
          </a:bodyPr>
          <a:lstStyle/>
          <a:p>
            <a:pPr algn="just">
              <a:lnSpc>
                <a:spcPct val="115000"/>
              </a:lnSpc>
              <a:spcAft>
                <a:spcPts val="1000"/>
              </a:spcAft>
            </a:pPr>
            <a:r>
              <a:rPr lang="en-US" sz="3000" smtClean="0">
                <a:latin typeface="UTM Avo"/>
                <a:ea typeface="Arial"/>
                <a:cs typeface="Times New Roman"/>
              </a:rPr>
              <a:t>- </a:t>
            </a:r>
            <a:r>
              <a:rPr lang="vi-VN" sz="3000" smtClean="0">
                <a:latin typeface="UTM Avo"/>
                <a:ea typeface="Arial"/>
                <a:cs typeface="Times New Roman"/>
              </a:rPr>
              <a:t>Trung </a:t>
            </a:r>
            <a:r>
              <a:rPr lang="vi-VN" sz="3000">
                <a:latin typeface="UTM Avo"/>
                <a:ea typeface="Arial"/>
                <a:cs typeface="Times New Roman"/>
              </a:rPr>
              <a:t>Quốc nằm ở phía Đông Châu Á, bờ Tây Thái Bình Dương, có diện tích lãnh thổ là 9,6 triệu </a:t>
            </a:r>
            <a:r>
              <a:rPr lang="vi-VN" sz="3000" smtClean="0">
                <a:latin typeface="UTM Avo"/>
                <a:ea typeface="Arial"/>
                <a:cs typeface="Times New Roman"/>
              </a:rPr>
              <a:t>km vuông </a:t>
            </a:r>
            <a:r>
              <a:rPr lang="vi-VN" sz="3000">
                <a:latin typeface="UTM Avo"/>
                <a:ea typeface="Arial"/>
                <a:cs typeface="Times New Roman"/>
              </a:rPr>
              <a:t>là nước lớn thứ ba trên thế giới chỉ sau Nga và </a:t>
            </a:r>
            <a:r>
              <a:rPr lang="vi-VN" sz="3000">
                <a:latin typeface="UTM Avo"/>
                <a:ea typeface="Arial"/>
                <a:cs typeface="Times New Roman"/>
              </a:rPr>
              <a:t>Canada. Thủ đô là Bắc Kinh. Đất </a:t>
            </a:r>
            <a:r>
              <a:rPr lang="vi-VN" sz="3000">
                <a:latin typeface="UTM Avo"/>
                <a:ea typeface="Arial"/>
                <a:cs typeface="Times New Roman"/>
              </a:rPr>
              <a:t>nước Trung Quốc với diện tích rộng lớn vào bậc nhất thể giới, dân số đông nhất thế giới, nhiều danh lam thắng cảnh thiên nhiên và nhân tạo, văn hóa rất phong phú đa dạng. Văn hóa Trung Quốc có lịch sử lâu đời, bắt đầu từ hơn 5000 năm trước Công nguyên với các triều đại và vương quốc khác nhau. </a:t>
            </a:r>
            <a:r>
              <a:rPr lang="vi-VN" sz="3000" smtClean="0">
                <a:latin typeface="UTM Avo"/>
                <a:ea typeface="Arial"/>
                <a:cs typeface="Times New Roman"/>
              </a:rPr>
              <a:t>Đây </a:t>
            </a:r>
            <a:r>
              <a:rPr lang="vi-VN" sz="3000" smtClean="0">
                <a:latin typeface="UTM Avo"/>
                <a:ea typeface="Arial"/>
                <a:cs typeface="Times New Roman"/>
              </a:rPr>
              <a:t>là đất nước có nền </a:t>
            </a:r>
            <a:r>
              <a:rPr lang="vi-VN" sz="3000">
                <a:latin typeface="UTM Avo"/>
                <a:ea typeface="Arial"/>
                <a:cs typeface="Times New Roman"/>
              </a:rPr>
              <a:t>kinh tế lớn nhất thế giới, với nhiều ngành công nghiệp phát triển </a:t>
            </a:r>
            <a:r>
              <a:rPr lang="vi-VN" sz="3000">
                <a:latin typeface="UTM Avo"/>
                <a:ea typeface="Arial"/>
                <a:cs typeface="Times New Roman"/>
              </a:rPr>
              <a:t>mạnh </a:t>
            </a:r>
            <a:r>
              <a:rPr lang="vi-VN" sz="3000">
                <a:latin typeface="UTM Avo"/>
                <a:ea typeface="Arial"/>
                <a:cs typeface="Times New Roman"/>
              </a:rPr>
              <a:t>mẽ</a:t>
            </a:r>
            <a:r>
              <a:rPr lang="vi-VN" sz="3000">
                <a:latin typeface="UTM Avo"/>
                <a:ea typeface="Arial"/>
                <a:cs typeface="Times New Roman"/>
              </a:rPr>
              <a:t>. </a:t>
            </a:r>
            <a:r>
              <a:rPr lang="vi-VN" sz="3000" smtClean="0">
                <a:latin typeface="UTM Avo"/>
                <a:ea typeface="Arial"/>
                <a:cs typeface="Times New Roman"/>
              </a:rPr>
              <a:t>Người dân hiếu </a:t>
            </a:r>
            <a:r>
              <a:rPr lang="vi-VN" sz="3000">
                <a:latin typeface="UTM Avo"/>
                <a:ea typeface="Arial"/>
                <a:cs typeface="Times New Roman"/>
              </a:rPr>
              <a:t>khách </a:t>
            </a:r>
            <a:r>
              <a:rPr lang="vi-VN" sz="3000">
                <a:latin typeface="UTM Avo"/>
                <a:ea typeface="Arial"/>
                <a:cs typeface="Times New Roman"/>
              </a:rPr>
              <a:t>và </a:t>
            </a:r>
            <a:r>
              <a:rPr lang="vi-VN" sz="3000" smtClean="0">
                <a:latin typeface="UTM Avo"/>
                <a:ea typeface="Arial"/>
                <a:cs typeface="Times New Roman"/>
              </a:rPr>
              <a:t>có tinh </a:t>
            </a:r>
            <a:r>
              <a:rPr lang="vi-VN" sz="3000">
                <a:latin typeface="UTM Avo"/>
                <a:ea typeface="Arial"/>
                <a:cs typeface="Times New Roman"/>
              </a:rPr>
              <a:t>thần </a:t>
            </a:r>
            <a:r>
              <a:rPr lang="vi-VN" sz="3000">
                <a:latin typeface="UTM Avo"/>
                <a:ea typeface="Arial"/>
                <a:cs typeface="Times New Roman"/>
              </a:rPr>
              <a:t>đoàn </a:t>
            </a:r>
            <a:r>
              <a:rPr lang="vi-VN" sz="3000" smtClean="0">
                <a:latin typeface="UTM Avo"/>
                <a:ea typeface="Arial"/>
                <a:cs typeface="Times New Roman"/>
              </a:rPr>
              <a:t>kết.</a:t>
            </a:r>
            <a:endParaRPr lang="vi-VN" sz="3000">
              <a:latin typeface="UTM Avo"/>
              <a:ea typeface="Arial"/>
              <a:cs typeface="Times New Roman"/>
            </a:endParaRPr>
          </a:p>
        </p:txBody>
      </p:sp>
      <p:sp>
        <p:nvSpPr>
          <p:cNvPr id="8" name="Text Box 14">
            <a:extLst>
              <a:ext uri="{FF2B5EF4-FFF2-40B4-BE49-F238E27FC236}">
                <a16:creationId xmlns="" xmlns:a16="http://schemas.microsoft.com/office/drawing/2014/main" id="{D363D405-DC78-F8A6-FB78-10659377223A}"/>
              </a:ext>
            </a:extLst>
          </p:cNvPr>
          <p:cNvSpPr txBox="1">
            <a:spLocks noChangeArrowheads="1"/>
          </p:cNvSpPr>
          <p:nvPr/>
        </p:nvSpPr>
        <p:spPr bwMode="auto">
          <a:xfrm>
            <a:off x="1034717" y="-6384"/>
            <a:ext cx="10868525" cy="78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4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Đề </a:t>
            </a:r>
            <a:r>
              <a:rPr lang="vi-VN" sz="44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1: Giới </a:t>
            </a:r>
            <a:r>
              <a:rPr lang="vi-VN" sz="4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thiệu về một đất nước mà em biết </a:t>
            </a:r>
            <a:endParaRPr lang="en-US" sz="4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5965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0" y="858856"/>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7" name="TextBox 6">
            <a:extLst>
              <a:ext uri="{FF2B5EF4-FFF2-40B4-BE49-F238E27FC236}">
                <a16:creationId xmlns="" xmlns:a16="http://schemas.microsoft.com/office/drawing/2014/main" id="{7A9D0E75-2648-8D5A-88A8-77B4408603D6}"/>
              </a:ext>
            </a:extLst>
          </p:cNvPr>
          <p:cNvSpPr txBox="1"/>
          <p:nvPr/>
        </p:nvSpPr>
        <p:spPr>
          <a:xfrm>
            <a:off x="117071" y="1063821"/>
            <a:ext cx="12026799" cy="4825360"/>
          </a:xfrm>
          <a:prstGeom prst="rect">
            <a:avLst/>
          </a:prstGeom>
          <a:noFill/>
        </p:spPr>
        <p:txBody>
          <a:bodyPr wrap="square">
            <a:spAutoFit/>
          </a:bodyPr>
          <a:lstStyle/>
          <a:p>
            <a:pPr algn="just">
              <a:lnSpc>
                <a:spcPct val="115000"/>
              </a:lnSpc>
              <a:spcAft>
                <a:spcPts val="1000"/>
              </a:spcAft>
            </a:pPr>
            <a:r>
              <a:rPr lang="en-US" sz="3000" smtClean="0">
                <a:latin typeface="UTM Avo"/>
                <a:ea typeface="Arial"/>
                <a:cs typeface="Times New Roman"/>
              </a:rPr>
              <a:t>- </a:t>
            </a:r>
            <a:r>
              <a:rPr lang="vi-VN" sz="3000" smtClean="0">
                <a:latin typeface="UTM Avo"/>
                <a:ea typeface="Arial"/>
                <a:cs typeface="Times New Roman"/>
              </a:rPr>
              <a:t>Nhật Bản là </a:t>
            </a:r>
            <a:r>
              <a:rPr lang="vi-VN" sz="3000">
                <a:latin typeface="UTM Avo"/>
                <a:ea typeface="Arial"/>
                <a:cs typeface="Times New Roman"/>
              </a:rPr>
              <a:t>một quốc gia nằm ở Đông Á, nổi tiếng với sự kết hợp hài hòa giữa truyền thống và </a:t>
            </a:r>
            <a:r>
              <a:rPr lang="vi-VN" sz="3000">
                <a:latin typeface="UTM Avo"/>
                <a:ea typeface="Arial"/>
                <a:cs typeface="Times New Roman"/>
              </a:rPr>
              <a:t>hiện </a:t>
            </a:r>
            <a:r>
              <a:rPr lang="vi-VN" sz="3000" smtClean="0">
                <a:latin typeface="UTM Avo"/>
                <a:ea typeface="Arial"/>
                <a:cs typeface="Times New Roman"/>
              </a:rPr>
              <a:t>đại. Nhật </a:t>
            </a:r>
            <a:r>
              <a:rPr lang="vi-VN" sz="3000">
                <a:latin typeface="UTM Avo"/>
                <a:ea typeface="Arial"/>
                <a:cs typeface="Times New Roman"/>
              </a:rPr>
              <a:t>Bản có một nền văn hóa phong phú, với các lễ hội truyền thống như Hanami (ngắm hoa anh đào) và Tanabata (Lễ hội ngôi sao</a:t>
            </a:r>
            <a:r>
              <a:rPr lang="vi-VN" sz="3000">
                <a:latin typeface="UTM Avo"/>
                <a:ea typeface="Arial"/>
                <a:cs typeface="Times New Roman"/>
              </a:rPr>
              <a:t>). </a:t>
            </a:r>
            <a:r>
              <a:rPr lang="vi-VN" sz="3000" smtClean="0">
                <a:latin typeface="UTM Avo"/>
                <a:ea typeface="Arial"/>
                <a:cs typeface="Times New Roman"/>
              </a:rPr>
              <a:t>Ẩm </a:t>
            </a:r>
            <a:r>
              <a:rPr lang="vi-VN" sz="3000">
                <a:latin typeface="UTM Avo"/>
                <a:ea typeface="Arial"/>
                <a:cs typeface="Times New Roman"/>
              </a:rPr>
              <a:t>thực Nhật Bản rất đa dạng, nổi tiếng </a:t>
            </a:r>
            <a:r>
              <a:rPr lang="vi-VN" sz="3000">
                <a:latin typeface="UTM Avo"/>
                <a:ea typeface="Arial"/>
                <a:cs typeface="Times New Roman"/>
              </a:rPr>
              <a:t>với </a:t>
            </a:r>
            <a:r>
              <a:rPr lang="vi-VN" sz="3000" smtClean="0">
                <a:latin typeface="UTM Avo"/>
                <a:ea typeface="Arial"/>
                <a:cs typeface="Times New Roman"/>
              </a:rPr>
              <a:t>sushi. </a:t>
            </a:r>
            <a:r>
              <a:rPr lang="vi-VN" sz="3000">
                <a:latin typeface="UTM Avo"/>
                <a:ea typeface="Arial"/>
                <a:cs typeface="Times New Roman"/>
              </a:rPr>
              <a:t>Các món ăn không chỉ ngon mà còn được trình bày rất </a:t>
            </a:r>
            <a:r>
              <a:rPr lang="vi-VN" sz="3000">
                <a:latin typeface="UTM Avo"/>
                <a:ea typeface="Arial"/>
                <a:cs typeface="Times New Roman"/>
              </a:rPr>
              <a:t>đẹp </a:t>
            </a:r>
            <a:r>
              <a:rPr lang="vi-VN" sz="3000" smtClean="0">
                <a:latin typeface="UTM Avo"/>
                <a:ea typeface="Arial"/>
                <a:cs typeface="Times New Roman"/>
              </a:rPr>
              <a:t>mắt. Nhật </a:t>
            </a:r>
            <a:r>
              <a:rPr lang="vi-VN" sz="3000">
                <a:latin typeface="UTM Avo"/>
                <a:ea typeface="Arial"/>
                <a:cs typeface="Times New Roman"/>
              </a:rPr>
              <a:t>Bản là một trong những quốc gia dẫn đầu thế giới về công nghệ. Các thành phố lớn như Tokyo và Osaka nổi bật với các tòa nhà hiện đại và hệ thống giao thông công cộng tiên </a:t>
            </a:r>
            <a:r>
              <a:rPr lang="vi-VN" sz="3000">
                <a:latin typeface="UTM Avo"/>
                <a:ea typeface="Arial"/>
                <a:cs typeface="Times New Roman"/>
              </a:rPr>
              <a:t>tiến</a:t>
            </a:r>
            <a:r>
              <a:rPr lang="vi-VN" sz="3000">
                <a:latin typeface="UTM Avo"/>
                <a:ea typeface="Arial"/>
                <a:cs typeface="Times New Roman"/>
              </a:rPr>
              <a:t>. Người Nhật nổi tiếng với sự lịch sự, tôn trọng và lòng hiếu khách</a:t>
            </a:r>
            <a:r>
              <a:rPr lang="vi-VN" sz="3000">
                <a:latin typeface="UTM Avo"/>
                <a:ea typeface="Arial"/>
                <a:cs typeface="Times New Roman"/>
              </a:rPr>
              <a:t>. </a:t>
            </a:r>
            <a:endParaRPr lang="vi-VN" sz="3000">
              <a:latin typeface="UTM Avo"/>
              <a:ea typeface="Arial"/>
              <a:cs typeface="Times New Roman"/>
            </a:endParaRPr>
          </a:p>
        </p:txBody>
      </p:sp>
      <p:sp>
        <p:nvSpPr>
          <p:cNvPr id="8" name="Text Box 14">
            <a:extLst>
              <a:ext uri="{FF2B5EF4-FFF2-40B4-BE49-F238E27FC236}">
                <a16:creationId xmlns="" xmlns:a16="http://schemas.microsoft.com/office/drawing/2014/main" id="{D363D405-DC78-F8A6-FB78-10659377223A}"/>
              </a:ext>
            </a:extLst>
          </p:cNvPr>
          <p:cNvSpPr txBox="1">
            <a:spLocks noChangeArrowheads="1"/>
          </p:cNvSpPr>
          <p:nvPr/>
        </p:nvSpPr>
        <p:spPr bwMode="auto">
          <a:xfrm>
            <a:off x="1034717" y="-6384"/>
            <a:ext cx="10868525" cy="78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4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Đề </a:t>
            </a:r>
            <a:r>
              <a:rPr lang="vi-VN" sz="44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1: Giới </a:t>
            </a:r>
            <a:r>
              <a:rPr lang="vi-VN" sz="4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thiệu về một đất nước mà em biết </a:t>
            </a:r>
            <a:endParaRPr lang="en-US" sz="4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2901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0" y="858856"/>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7" name="TextBox 6">
            <a:extLst>
              <a:ext uri="{FF2B5EF4-FFF2-40B4-BE49-F238E27FC236}">
                <a16:creationId xmlns="" xmlns:a16="http://schemas.microsoft.com/office/drawing/2014/main" id="{7A9D0E75-2648-8D5A-88A8-77B4408603D6}"/>
              </a:ext>
            </a:extLst>
          </p:cNvPr>
          <p:cNvSpPr txBox="1"/>
          <p:nvPr/>
        </p:nvSpPr>
        <p:spPr>
          <a:xfrm>
            <a:off x="32847" y="763021"/>
            <a:ext cx="12026799" cy="5356274"/>
          </a:xfrm>
          <a:prstGeom prst="rect">
            <a:avLst/>
          </a:prstGeom>
          <a:noFill/>
        </p:spPr>
        <p:txBody>
          <a:bodyPr wrap="square">
            <a:spAutoFit/>
          </a:bodyPr>
          <a:lstStyle/>
          <a:p>
            <a:pPr algn="just">
              <a:lnSpc>
                <a:spcPct val="115000"/>
              </a:lnSpc>
              <a:spcAft>
                <a:spcPts val="1000"/>
              </a:spcAft>
            </a:pPr>
            <a:r>
              <a:rPr lang="en-US" sz="3000" smtClean="0">
                <a:latin typeface="UTM Avo"/>
                <a:ea typeface="Arial"/>
                <a:cs typeface="Times New Roman"/>
              </a:rPr>
              <a:t>- </a:t>
            </a:r>
            <a:r>
              <a:rPr lang="vi-VN" sz="3000">
                <a:latin typeface="UTM Avo"/>
                <a:ea typeface="Arial"/>
                <a:cs typeface="Times New Roman"/>
              </a:rPr>
              <a:t>Pháp là một quốc gia nằm ở Tây Âu, nổi tiếng với nền văn hóa phong phú, lịch sử lâu đời và cảnh quan </a:t>
            </a:r>
            <a:r>
              <a:rPr lang="vi-VN" sz="3000">
                <a:latin typeface="UTM Avo"/>
                <a:ea typeface="Arial"/>
                <a:cs typeface="Times New Roman"/>
              </a:rPr>
              <a:t>tuyệt </a:t>
            </a:r>
            <a:r>
              <a:rPr lang="vi-VN" sz="3000">
                <a:latin typeface="UTM Avo"/>
                <a:ea typeface="Arial"/>
                <a:cs typeface="Times New Roman"/>
              </a:rPr>
              <a:t>đẹp. Pháp được biết đến như một trung tâm văn hóa và nghệ thuật của thế giới. Paris, thủ đô của Pháp, là nơi có nhiều bảo tàng </a:t>
            </a:r>
            <a:r>
              <a:rPr lang="vi-VN" sz="3000">
                <a:latin typeface="UTM Avo"/>
                <a:ea typeface="Arial"/>
                <a:cs typeface="Times New Roman"/>
              </a:rPr>
              <a:t>nổi </a:t>
            </a:r>
            <a:r>
              <a:rPr lang="vi-VN" sz="3000" smtClean="0">
                <a:latin typeface="UTM Avo"/>
                <a:ea typeface="Arial"/>
                <a:cs typeface="Times New Roman"/>
              </a:rPr>
              <a:t>tiếng, các </a:t>
            </a:r>
            <a:r>
              <a:rPr lang="vi-VN" sz="3000">
                <a:latin typeface="UTM Avo"/>
                <a:ea typeface="Arial"/>
                <a:cs typeface="Times New Roman"/>
              </a:rPr>
              <a:t>biểu tượng nghệ thuật như Nhà thờ Đức Bà và Tháp </a:t>
            </a:r>
            <a:r>
              <a:rPr lang="vi-VN" sz="3000">
                <a:latin typeface="UTM Avo"/>
                <a:ea typeface="Arial"/>
                <a:cs typeface="Times New Roman"/>
              </a:rPr>
              <a:t>Eiffel</a:t>
            </a:r>
            <a:r>
              <a:rPr lang="vi-VN" sz="3000">
                <a:latin typeface="UTM Avo"/>
                <a:ea typeface="Arial"/>
                <a:cs typeface="Times New Roman"/>
              </a:rPr>
              <a:t>. Ẩm thực Pháp rất đa dạng và tinh tế, với các món ăn </a:t>
            </a:r>
            <a:r>
              <a:rPr lang="vi-VN" sz="3000">
                <a:latin typeface="UTM Avo"/>
                <a:ea typeface="Arial"/>
                <a:cs typeface="Times New Roman"/>
              </a:rPr>
              <a:t>nổi </a:t>
            </a:r>
            <a:r>
              <a:rPr lang="vi-VN" sz="3000" smtClean="0">
                <a:latin typeface="UTM Avo"/>
                <a:ea typeface="Arial"/>
                <a:cs typeface="Times New Roman"/>
              </a:rPr>
              <a:t>tiếng. Pháp </a:t>
            </a:r>
            <a:r>
              <a:rPr lang="vi-VN" sz="3000">
                <a:latin typeface="UTM Avo"/>
                <a:ea typeface="Arial"/>
                <a:cs typeface="Times New Roman"/>
              </a:rPr>
              <a:t>cũng có nhiều vùng miền với đặc sản </a:t>
            </a:r>
            <a:r>
              <a:rPr lang="vi-VN" sz="3000">
                <a:latin typeface="UTM Avo"/>
                <a:ea typeface="Arial"/>
                <a:cs typeface="Times New Roman"/>
              </a:rPr>
              <a:t>riêng </a:t>
            </a:r>
            <a:r>
              <a:rPr lang="vi-VN" sz="3000" smtClean="0">
                <a:latin typeface="UTM Avo"/>
                <a:ea typeface="Arial"/>
                <a:cs typeface="Times New Roman"/>
              </a:rPr>
              <a:t>biệt như </a:t>
            </a:r>
            <a:r>
              <a:rPr lang="vi-VN" sz="3000">
                <a:latin typeface="UTM Avo"/>
                <a:ea typeface="Arial"/>
                <a:cs typeface="Times New Roman"/>
              </a:rPr>
              <a:t>rượu </a:t>
            </a:r>
            <a:r>
              <a:rPr lang="vi-VN" sz="3000">
                <a:latin typeface="UTM Avo"/>
                <a:ea typeface="Arial"/>
                <a:cs typeface="Times New Roman"/>
              </a:rPr>
              <a:t>vang </a:t>
            </a:r>
            <a:r>
              <a:rPr lang="vi-VN" sz="3000" smtClean="0">
                <a:latin typeface="UTM Avo"/>
                <a:ea typeface="Arial"/>
                <a:cs typeface="Times New Roman"/>
              </a:rPr>
              <a:t>Bordeaux. Người </a:t>
            </a:r>
            <a:r>
              <a:rPr lang="vi-VN" sz="3000">
                <a:latin typeface="UTM Avo"/>
                <a:ea typeface="Arial"/>
                <a:cs typeface="Times New Roman"/>
              </a:rPr>
              <a:t>Pháp nổi tiếng với sự tự hào về văn hóa và lịch sử của đất nước mình. Họ thường có phong cách sống chậm rãi, coi trọng thời gian dành cho gia đình và bạn bè.</a:t>
            </a:r>
            <a:endParaRPr lang="vi-VN" sz="3000">
              <a:latin typeface="UTM Avo"/>
              <a:ea typeface="Arial"/>
              <a:cs typeface="Times New Roman"/>
            </a:endParaRPr>
          </a:p>
        </p:txBody>
      </p:sp>
      <p:sp>
        <p:nvSpPr>
          <p:cNvPr id="8" name="Text Box 14">
            <a:extLst>
              <a:ext uri="{FF2B5EF4-FFF2-40B4-BE49-F238E27FC236}">
                <a16:creationId xmlns="" xmlns:a16="http://schemas.microsoft.com/office/drawing/2014/main" id="{D363D405-DC78-F8A6-FB78-10659377223A}"/>
              </a:ext>
            </a:extLst>
          </p:cNvPr>
          <p:cNvSpPr txBox="1">
            <a:spLocks noChangeArrowheads="1"/>
          </p:cNvSpPr>
          <p:nvPr/>
        </p:nvSpPr>
        <p:spPr bwMode="auto">
          <a:xfrm>
            <a:off x="1034717" y="-6384"/>
            <a:ext cx="10868525" cy="78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4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Đề </a:t>
            </a:r>
            <a:r>
              <a:rPr lang="vi-VN" sz="44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1: Giới </a:t>
            </a:r>
            <a:r>
              <a:rPr lang="vi-VN" sz="4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thiệu về một đất nước mà em biết </a:t>
            </a:r>
            <a:endParaRPr lang="en-US" sz="4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864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697</TotalTime>
  <Words>698</Words>
  <Application>Microsoft Office PowerPoint</Application>
  <PresentationFormat>Custom</PresentationFormat>
  <Paragraphs>25</Paragraphs>
  <Slides>11</Slides>
  <Notes>1</Notes>
  <HiddenSlides>0</HiddenSlides>
  <MMClips>1</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148</cp:revision>
  <dcterms:created xsi:type="dcterms:W3CDTF">2023-03-05T01:12:00Z</dcterms:created>
  <dcterms:modified xsi:type="dcterms:W3CDTF">2024-09-24T14:24:08Z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