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57" r:id="rId2"/>
    <p:sldId id="258" r:id="rId3"/>
    <p:sldId id="259" r:id="rId4"/>
    <p:sldId id="273" r:id="rId5"/>
    <p:sldId id="274" r:id="rId6"/>
    <p:sldId id="277" r:id="rId7"/>
    <p:sldId id="278" r:id="rId8"/>
    <p:sldId id="279" r:id="rId9"/>
    <p:sldId id="275" r:id="rId10"/>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33"/>
    <a:srgbClr val="FFFF66"/>
    <a:srgbClr val="CED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58" autoAdjust="0"/>
    <p:restoredTop sz="94660"/>
  </p:normalViewPr>
  <p:slideViewPr>
    <p:cSldViewPr>
      <p:cViewPr varScale="1">
        <p:scale>
          <a:sx n="65" d="100"/>
          <a:sy n="65" d="100"/>
        </p:scale>
        <p:origin x="1536" y="6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CA85C7-14FD-43B6-AB27-A90840A6D315}" type="datetimeFigureOut">
              <a:rPr lang="vi-VN" smtClean="0"/>
              <a:t>08/05/2025</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E6A541-4AE7-4893-8397-F63EEA5C8743}" type="slidenum">
              <a:rPr lang="vi-VN" smtClean="0"/>
              <a:t>‹#›</a:t>
            </a:fld>
            <a:endParaRPr lang="vi-VN"/>
          </a:p>
        </p:txBody>
      </p:sp>
    </p:spTree>
    <p:extLst>
      <p:ext uri="{BB962C8B-B14F-4D97-AF65-F5344CB8AC3E}">
        <p14:creationId xmlns:p14="http://schemas.microsoft.com/office/powerpoint/2010/main" val="267940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43045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638618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403350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D475BB8E-77AD-41E7-8FB7-70352D3EED9E}"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82401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75BB8E-77AD-41E7-8FB7-70352D3EED9E}" type="datetimeFigureOut">
              <a:rPr lang="vi-VN" smtClean="0"/>
              <a:t>08/05/2025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1980740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D475BB8E-77AD-41E7-8FB7-70352D3EED9E}" type="datetimeFigureOut">
              <a:rPr lang="vi-VN" smtClean="0"/>
              <a:t>08/05/2025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285367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D475BB8E-77AD-41E7-8FB7-70352D3EED9E}" type="datetimeFigureOut">
              <a:rPr lang="vi-VN" smtClean="0"/>
              <a:t>08/05/2025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2534967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D475BB8E-77AD-41E7-8FB7-70352D3EED9E}" type="datetimeFigureOut">
              <a:rPr lang="vi-VN" smtClean="0"/>
              <a:t>08/05/2025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4151058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75BB8E-77AD-41E7-8FB7-70352D3EED9E}" type="datetimeFigureOut">
              <a:rPr lang="vi-VN" smtClean="0"/>
              <a:t>08/05/2025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1215619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BB8E-77AD-41E7-8FB7-70352D3EED9E}" type="datetimeFigureOut">
              <a:rPr lang="vi-VN" smtClean="0"/>
              <a:t>08/05/2025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5252020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475BB8E-77AD-41E7-8FB7-70352D3EED9E}" type="datetimeFigureOut">
              <a:rPr lang="vi-VN" smtClean="0"/>
              <a:t>08/05/2025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F02976FB-8C46-402F-B321-E26E6B7197BF}" type="slidenum">
              <a:rPr lang="vi-VN" smtClean="0"/>
              <a:t>‹#›</a:t>
            </a:fld>
            <a:endParaRPr lang="vi-VN"/>
          </a:p>
        </p:txBody>
      </p:sp>
    </p:spTree>
    <p:extLst>
      <p:ext uri="{BB962C8B-B14F-4D97-AF65-F5344CB8AC3E}">
        <p14:creationId xmlns:p14="http://schemas.microsoft.com/office/powerpoint/2010/main" val="687322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5BB8E-77AD-41E7-8FB7-70352D3EED9E}" type="datetimeFigureOut">
              <a:rPr lang="vi-VN" smtClean="0"/>
              <a:t>08/05/2025</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2976FB-8C46-402F-B321-E26E6B7197BF}" type="slidenum">
              <a:rPr lang="vi-VN" smtClean="0"/>
              <a:t>‹#›</a:t>
            </a:fld>
            <a:endParaRPr lang="vi-VN"/>
          </a:p>
        </p:txBody>
      </p:sp>
    </p:spTree>
    <p:extLst>
      <p:ext uri="{BB962C8B-B14F-4D97-AF65-F5344CB8AC3E}">
        <p14:creationId xmlns:p14="http://schemas.microsoft.com/office/powerpoint/2010/main" val="37136332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gi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gif"/><Relationship Id="rId5" Type="http://schemas.openxmlformats.org/officeDocument/2006/relationships/image" Target="../media/image4.gif"/><Relationship Id="rId4" Type="http://schemas.openxmlformats.org/officeDocument/2006/relationships/image" Target="../media/image3.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eg"/><Relationship Id="rId1" Type="http://schemas.openxmlformats.org/officeDocument/2006/relationships/slideLayout" Target="../slideLayouts/slideLayout1.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9266A26F-ABEC-BF8E-4863-4743AFC1ED97}"/>
              </a:ext>
            </a:extLst>
          </p:cNvPr>
          <p:cNvPicPr/>
          <p:nvPr/>
        </p:nvPicPr>
        <p:blipFill>
          <a:blip r:embed="rId2"/>
          <a:stretch>
            <a:fillRect/>
          </a:stretch>
        </p:blipFill>
        <p:spPr>
          <a:xfrm>
            <a:off x="0" y="0"/>
            <a:ext cx="9144000" cy="6858000"/>
          </a:xfrm>
          <a:prstGeom prst="rect">
            <a:avLst/>
          </a:prstGeom>
        </p:spPr>
      </p:pic>
      <p:pic>
        <p:nvPicPr>
          <p:cNvPr id="4" name="Picture 2" descr="Sách giáo khoa THPT 2018">
            <a:extLst>
              <a:ext uri="{FF2B5EF4-FFF2-40B4-BE49-F238E27FC236}">
                <a16:creationId xmlns="" xmlns:a16="http://schemas.microsoft.com/office/drawing/2014/main" id="{77C5A749-7440-1C90-9D5A-8487F965C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768" y="0"/>
            <a:ext cx="1633241" cy="1636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780509" y="3385562"/>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8076023" y="3356992"/>
            <a:ext cx="64643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BONGHO~5"/>
          <p:cNvPicPr/>
          <p:nvPr/>
        </p:nvPicPr>
        <p:blipFill>
          <a:blip r:embed="rId4">
            <a:extLst>
              <a:ext uri="{28A0092B-C50C-407E-A947-70E740481C1C}">
                <a14:useLocalDpi xmlns:a14="http://schemas.microsoft.com/office/drawing/2010/main" val="0"/>
              </a:ext>
            </a:extLst>
          </a:blip>
          <a:srcRect/>
          <a:stretch>
            <a:fillRect/>
          </a:stretch>
        </p:blipFill>
        <p:spPr bwMode="auto">
          <a:xfrm rot="21260088">
            <a:off x="8558259" y="3088149"/>
            <a:ext cx="444500" cy="125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742388" y="5661248"/>
            <a:ext cx="44450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BONGHO~5"/>
          <p:cNvPicPr/>
          <p:nvPr/>
        </p:nvPicPr>
        <p:blipFill>
          <a:blip r:embed="rId4">
            <a:extLst>
              <a:ext uri="{28A0092B-C50C-407E-A947-70E740481C1C}">
                <a14:useLocalDpi xmlns:a14="http://schemas.microsoft.com/office/drawing/2010/main" val="0"/>
              </a:ext>
            </a:extLst>
          </a:blip>
          <a:srcRect/>
          <a:stretch>
            <a:fillRect/>
          </a:stretch>
        </p:blipFill>
        <p:spPr bwMode="auto">
          <a:xfrm>
            <a:off x="8497278" y="5301208"/>
            <a:ext cx="444500" cy="137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BONGHO~5"/>
          <p:cNvPicPr/>
          <p:nvPr/>
        </p:nvPicPr>
        <p:blipFill>
          <a:blip r:embed="rId4">
            <a:extLst>
              <a:ext uri="{28A0092B-C50C-407E-A947-70E740481C1C}">
                <a14:useLocalDpi xmlns:a14="http://schemas.microsoft.com/office/drawing/2010/main" val="0"/>
              </a:ext>
            </a:extLst>
          </a:blip>
          <a:srcRect/>
          <a:stretch>
            <a:fillRect/>
          </a:stretch>
        </p:blipFill>
        <p:spPr bwMode="auto">
          <a:xfrm flipH="1">
            <a:off x="8150323" y="5553236"/>
            <a:ext cx="497830" cy="1010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5"/>
          <a:stretch>
            <a:fillRect/>
          </a:stretch>
        </p:blipFill>
        <p:spPr>
          <a:xfrm>
            <a:off x="1036792" y="4221088"/>
            <a:ext cx="1296144" cy="875531"/>
          </a:xfrm>
          <a:prstGeom prst="rect">
            <a:avLst/>
          </a:prstGeom>
        </p:spPr>
      </p:pic>
      <p:pic>
        <p:nvPicPr>
          <p:cNvPr id="13" name="Picture 12"/>
          <p:cNvPicPr/>
          <p:nvPr/>
        </p:nvPicPr>
        <p:blipFill>
          <a:blip r:embed="rId5"/>
          <a:stretch>
            <a:fillRect/>
          </a:stretch>
        </p:blipFill>
        <p:spPr>
          <a:xfrm>
            <a:off x="3314461" y="3335122"/>
            <a:ext cx="851445" cy="763520"/>
          </a:xfrm>
          <a:prstGeom prst="rect">
            <a:avLst/>
          </a:prstGeom>
        </p:spPr>
      </p:pic>
      <p:pic>
        <p:nvPicPr>
          <p:cNvPr id="14" name="Picture 13"/>
          <p:cNvPicPr/>
          <p:nvPr/>
        </p:nvPicPr>
        <p:blipFill>
          <a:blip r:embed="rId5"/>
          <a:stretch>
            <a:fillRect/>
          </a:stretch>
        </p:blipFill>
        <p:spPr>
          <a:xfrm>
            <a:off x="178878" y="3024387"/>
            <a:ext cx="876012" cy="1011798"/>
          </a:xfrm>
          <a:prstGeom prst="rect">
            <a:avLst/>
          </a:prstGeom>
        </p:spPr>
      </p:pic>
      <p:pic>
        <p:nvPicPr>
          <p:cNvPr id="15" name="Picture 14"/>
          <p:cNvPicPr/>
          <p:nvPr/>
        </p:nvPicPr>
        <p:blipFill>
          <a:blip r:embed="rId5"/>
          <a:stretch>
            <a:fillRect/>
          </a:stretch>
        </p:blipFill>
        <p:spPr>
          <a:xfrm>
            <a:off x="6664067" y="2953699"/>
            <a:ext cx="828857" cy="667810"/>
          </a:xfrm>
          <a:prstGeom prst="rect">
            <a:avLst/>
          </a:prstGeom>
        </p:spPr>
      </p:pic>
      <p:pic>
        <p:nvPicPr>
          <p:cNvPr id="16" name="Picture 15"/>
          <p:cNvPicPr/>
          <p:nvPr/>
        </p:nvPicPr>
        <p:blipFill>
          <a:blip r:embed="rId5"/>
          <a:stretch>
            <a:fillRect/>
          </a:stretch>
        </p:blipFill>
        <p:spPr>
          <a:xfrm>
            <a:off x="4099418" y="4797151"/>
            <a:ext cx="945163" cy="931515"/>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3314461" y="3287604"/>
            <a:ext cx="342900" cy="485363"/>
          </a:xfrm>
          <a:prstGeom prst="rect">
            <a:avLst/>
          </a:prstGeom>
        </p:spPr>
      </p:pic>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445434" y="2992076"/>
            <a:ext cx="342900" cy="485363"/>
          </a:xfrm>
          <a:prstGeom prst="rect">
            <a:avLst/>
          </a:prstGeom>
        </p:spPr>
      </p:pic>
      <p:pic>
        <p:nvPicPr>
          <p:cNvPr id="19" name="Picture 18"/>
          <p:cNvPicPr/>
          <p:nvPr/>
        </p:nvPicPr>
        <p:blipFill>
          <a:blip r:embed="rId6" cstate="print">
            <a:extLst>
              <a:ext uri="{28A0092B-C50C-407E-A947-70E740481C1C}">
                <a14:useLocalDpi xmlns:a14="http://schemas.microsoft.com/office/drawing/2010/main" val="0"/>
              </a:ext>
            </a:extLst>
          </a:blip>
          <a:stretch>
            <a:fillRect/>
          </a:stretch>
        </p:blipFill>
        <p:spPr>
          <a:xfrm>
            <a:off x="1513414" y="4221088"/>
            <a:ext cx="342900" cy="485363"/>
          </a:xfrm>
          <a:prstGeom prst="rect">
            <a:avLst/>
          </a:prstGeom>
        </p:spPr>
      </p:pic>
      <p:pic>
        <p:nvPicPr>
          <p:cNvPr id="20" name="Picture 19"/>
          <p:cNvPicPr/>
          <p:nvPr/>
        </p:nvPicPr>
        <p:blipFill>
          <a:blip r:embed="rId6" cstate="print">
            <a:extLst>
              <a:ext uri="{28A0092B-C50C-407E-A947-70E740481C1C}">
                <a14:useLocalDpi xmlns:a14="http://schemas.microsoft.com/office/drawing/2010/main" val="0"/>
              </a:ext>
            </a:extLst>
          </a:blip>
          <a:stretch>
            <a:fillRect/>
          </a:stretch>
        </p:blipFill>
        <p:spPr>
          <a:xfrm>
            <a:off x="4392638" y="4706451"/>
            <a:ext cx="342900" cy="485363"/>
          </a:xfrm>
          <a:prstGeom prst="rect">
            <a:avLst/>
          </a:prstGeom>
        </p:spPr>
      </p:pic>
      <p:pic>
        <p:nvPicPr>
          <p:cNvPr id="21" name="Picture 20"/>
          <p:cNvPicPr/>
          <p:nvPr/>
        </p:nvPicPr>
        <p:blipFill>
          <a:blip r:embed="rId6" cstate="print">
            <a:extLst>
              <a:ext uri="{28A0092B-C50C-407E-A947-70E740481C1C}">
                <a14:useLocalDpi xmlns:a14="http://schemas.microsoft.com/office/drawing/2010/main" val="0"/>
              </a:ext>
            </a:extLst>
          </a:blip>
          <a:stretch>
            <a:fillRect/>
          </a:stretch>
        </p:blipFill>
        <p:spPr>
          <a:xfrm>
            <a:off x="6695471" y="2876763"/>
            <a:ext cx="342900" cy="485363"/>
          </a:xfrm>
          <a:prstGeom prst="rect">
            <a:avLst/>
          </a:prstGeom>
        </p:spPr>
      </p:pic>
      <p:pic>
        <p:nvPicPr>
          <p:cNvPr id="22" name="Picture 21"/>
          <p:cNvPicPr/>
          <p:nvPr/>
        </p:nvPicPr>
        <p:blipFill>
          <a:blip r:embed="rId7" cstate="print">
            <a:extLst>
              <a:ext uri="{28A0092B-C50C-407E-A947-70E740481C1C}">
                <a14:useLocalDpi xmlns:a14="http://schemas.microsoft.com/office/drawing/2010/main" val="0"/>
              </a:ext>
            </a:extLst>
          </a:blip>
          <a:stretch>
            <a:fillRect/>
          </a:stretch>
        </p:blipFill>
        <p:spPr>
          <a:xfrm>
            <a:off x="3603931" y="3287604"/>
            <a:ext cx="611213" cy="438725"/>
          </a:xfrm>
          <a:prstGeom prst="rect">
            <a:avLst/>
          </a:prstGeom>
        </p:spPr>
      </p:pic>
      <p:pic>
        <p:nvPicPr>
          <p:cNvPr id="23" name="Picture 22"/>
          <p:cNvPicPr/>
          <p:nvPr/>
        </p:nvPicPr>
        <p:blipFill>
          <a:blip r:embed="rId7" cstate="print">
            <a:extLst>
              <a:ext uri="{28A0092B-C50C-407E-A947-70E740481C1C}">
                <a14:useLocalDpi xmlns:a14="http://schemas.microsoft.com/office/drawing/2010/main" val="0"/>
              </a:ext>
            </a:extLst>
          </a:blip>
          <a:stretch>
            <a:fillRect/>
          </a:stretch>
        </p:blipFill>
        <p:spPr>
          <a:xfrm>
            <a:off x="411917" y="3423727"/>
            <a:ext cx="611213" cy="438725"/>
          </a:xfrm>
          <a:prstGeom prst="rect">
            <a:avLst/>
          </a:prstGeom>
        </p:spPr>
      </p:pic>
      <p:pic>
        <p:nvPicPr>
          <p:cNvPr id="24" name="Picture 23"/>
          <p:cNvPicPr/>
          <p:nvPr/>
        </p:nvPicPr>
        <p:blipFill>
          <a:blip r:embed="rId7" cstate="print">
            <a:extLst>
              <a:ext uri="{28A0092B-C50C-407E-A947-70E740481C1C}">
                <a14:useLocalDpi xmlns:a14="http://schemas.microsoft.com/office/drawing/2010/main" val="0"/>
              </a:ext>
            </a:extLst>
          </a:blip>
          <a:stretch>
            <a:fillRect/>
          </a:stretch>
        </p:blipFill>
        <p:spPr>
          <a:xfrm>
            <a:off x="1721723" y="4177119"/>
            <a:ext cx="611213" cy="438725"/>
          </a:xfrm>
          <a:prstGeom prst="rect">
            <a:avLst/>
          </a:prstGeom>
        </p:spPr>
      </p:pic>
      <p:pic>
        <p:nvPicPr>
          <p:cNvPr id="25" name="Picture 24"/>
          <p:cNvPicPr/>
          <p:nvPr/>
        </p:nvPicPr>
        <p:blipFill>
          <a:blip r:embed="rId7" cstate="print">
            <a:extLst>
              <a:ext uri="{28A0092B-C50C-407E-A947-70E740481C1C}">
                <a14:useLocalDpi xmlns:a14="http://schemas.microsoft.com/office/drawing/2010/main" val="0"/>
              </a:ext>
            </a:extLst>
          </a:blip>
          <a:stretch>
            <a:fillRect/>
          </a:stretch>
        </p:blipFill>
        <p:spPr>
          <a:xfrm>
            <a:off x="4433368" y="5043545"/>
            <a:ext cx="611213" cy="438725"/>
          </a:xfrm>
          <a:prstGeom prst="rect">
            <a:avLst/>
          </a:prstGeom>
        </p:spPr>
      </p:pic>
      <p:pic>
        <p:nvPicPr>
          <p:cNvPr id="26" name="Picture 25"/>
          <p:cNvPicPr/>
          <p:nvPr/>
        </p:nvPicPr>
        <p:blipFill>
          <a:blip r:embed="rId7" cstate="print">
            <a:extLst>
              <a:ext uri="{28A0092B-C50C-407E-A947-70E740481C1C}">
                <a14:useLocalDpi xmlns:a14="http://schemas.microsoft.com/office/drawing/2010/main" val="0"/>
              </a:ext>
            </a:extLst>
          </a:blip>
          <a:stretch>
            <a:fillRect/>
          </a:stretch>
        </p:blipFill>
        <p:spPr>
          <a:xfrm>
            <a:off x="7038371" y="2911120"/>
            <a:ext cx="423148" cy="528919"/>
          </a:xfrm>
          <a:prstGeom prst="rect">
            <a:avLst/>
          </a:prstGeom>
        </p:spPr>
      </p:pic>
      <p:sp>
        <p:nvSpPr>
          <p:cNvPr id="28" name="Text Box 14">
            <a:extLst>
              <a:ext uri="{FF2B5EF4-FFF2-40B4-BE49-F238E27FC236}">
                <a16:creationId xmlns="" xmlns:a16="http://schemas.microsoft.com/office/drawing/2014/main" id="{7343FE20-CCED-4429-D608-EDFC2D4CF6B1}"/>
              </a:ext>
            </a:extLst>
          </p:cNvPr>
          <p:cNvSpPr txBox="1">
            <a:spLocks noChangeArrowheads="1"/>
          </p:cNvSpPr>
          <p:nvPr/>
        </p:nvSpPr>
        <p:spPr bwMode="auto">
          <a:xfrm>
            <a:off x="267901" y="934047"/>
            <a:ext cx="8912611" cy="237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Thứ</a:t>
            </a:r>
            <a:r>
              <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Sáu</a:t>
            </a:r>
            <a:r>
              <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ngày</a:t>
            </a:r>
            <a:r>
              <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9 </a:t>
            </a: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tháng</a:t>
            </a:r>
            <a:r>
              <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5 </a:t>
            </a: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năm</a:t>
            </a:r>
            <a:r>
              <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2025</a:t>
            </a:r>
          </a:p>
          <a:p>
            <a:pPr algn="ctr" eaLnBrk="1" hangingPunct="1">
              <a:spcBef>
                <a:spcPts val="1350"/>
              </a:spcBef>
              <a:defRPr/>
            </a:pP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Tiếng</a:t>
            </a:r>
            <a:r>
              <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Việt</a:t>
            </a:r>
            <a:endPar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GÓC</a:t>
            </a:r>
            <a:r>
              <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SÁNG</a:t>
            </a:r>
            <a:r>
              <a:rPr lang="en-US" sz="2800" dirty="0"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 </a:t>
            </a:r>
            <a:r>
              <a:rPr lang="en-US" sz="2800" dirty="0" err="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TẠO</a:t>
            </a:r>
            <a:endParaRPr lang="en-US" sz="2800"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a:p>
            <a:pPr algn="ctr" eaLnBrk="1" hangingPunct="1">
              <a:spcBef>
                <a:spcPts val="1350"/>
              </a:spcBef>
              <a:defRPr/>
            </a:pPr>
            <a:r>
              <a:rPr lang="en-US" sz="2800" dirty="0" err="1"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Trò</a:t>
            </a:r>
            <a:r>
              <a:rPr lang="en-US" sz="2800" dirty="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2800" dirty="0" err="1"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chơi</a:t>
            </a:r>
            <a:r>
              <a:rPr lang="en-US" sz="2800" dirty="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2800" dirty="0" err="1"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trại</a:t>
            </a:r>
            <a:r>
              <a:rPr lang="en-US" sz="2800" dirty="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2800" dirty="0" err="1"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hè</a:t>
            </a:r>
            <a:r>
              <a:rPr lang="en-US" sz="2800" dirty="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2800" dirty="0" err="1"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Quốc</a:t>
            </a:r>
            <a:r>
              <a:rPr lang="en-US" sz="2800" dirty="0"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 </a:t>
            </a:r>
            <a:r>
              <a:rPr lang="en-US" sz="2800" dirty="0" err="1" smtClean="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rPr>
              <a:t>tế</a:t>
            </a:r>
            <a:endParaRPr lang="en-US" sz="2800" dirty="0">
              <a:solidFill>
                <a:srgbClr val="002060"/>
              </a:solidFill>
              <a:effectLst>
                <a:outerShdw blurRad="38100" dist="38100" dir="2700000" algn="tl">
                  <a:srgbClr val="000000">
                    <a:alpha val="43137"/>
                  </a:srgbClr>
                </a:outerShdw>
              </a:effectLst>
              <a:latin typeface="UTM Deutsch Gothic"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81983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2000" fill="hold"/>
                                        <p:tgtEl>
                                          <p:spTgt spid="28"/>
                                        </p:tgtEl>
                                        <p:attrNameLst>
                                          <p:attrName>ppt_x</p:attrName>
                                        </p:attrNameLst>
                                      </p:cBhvr>
                                      <p:tavLst>
                                        <p:tav tm="0">
                                          <p:val>
                                            <p:strVal val="#ppt_x"/>
                                          </p:val>
                                        </p:tav>
                                        <p:tav tm="100000">
                                          <p:val>
                                            <p:strVal val="#ppt_x"/>
                                          </p:val>
                                        </p:tav>
                                      </p:tavLst>
                                    </p:anim>
                                    <p:anim calcmode="lin" valueType="num">
                                      <p:cBhvr additive="base">
                                        <p:cTn id="8" dur="20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12" y="0"/>
            <a:ext cx="9168341" cy="6858000"/>
          </a:xfrm>
          <a:prstGeom prst="rect">
            <a:avLst/>
          </a:prstGeom>
        </p:spPr>
      </p:pic>
    </p:spTree>
    <p:extLst>
      <p:ext uri="{BB962C8B-B14F-4D97-AF65-F5344CB8AC3E}">
        <p14:creationId xmlns:p14="http://schemas.microsoft.com/office/powerpoint/2010/main" val="357767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Downloads\màn hình pp.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01" y="1"/>
            <a:ext cx="9144000" cy="6857999"/>
          </a:xfrm>
          <a:prstGeom prst="rect">
            <a:avLst/>
          </a:prstGeom>
          <a:noFill/>
          <a:ln>
            <a:noFill/>
          </a:ln>
        </p:spPr>
      </p:pic>
      <p:sp>
        <p:nvSpPr>
          <p:cNvPr id="5" name="Rectangle: Rounded Corners 9">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2ECCE247-2944-316E-72D8-316B0294D178}"/>
              </a:ext>
            </a:extLst>
          </p:cNvPr>
          <p:cNvSpPr/>
          <p:nvPr/>
        </p:nvSpPr>
        <p:spPr>
          <a:xfrm>
            <a:off x="-1460" y="908720"/>
            <a:ext cx="9086245" cy="5040560"/>
          </a:xfrm>
          <a:prstGeom prst="roundRect">
            <a:avLst>
              <a:gd name="adj" fmla="val 1219"/>
            </a:avLst>
          </a:prstGeom>
          <a:solidFill>
            <a:schemeClr val="bg1">
              <a:alpha val="9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vi-VN" smtClean="0"/>
              <a:t>HOÀI KHÁNHXem thêm tại: https://loigiaihay.com/co-gai-mu-noi-xanh-trang-109-sgk-tieng-viet-lop-5-tap-2-canh-dieu-a161905.html</a:t>
            </a:r>
            <a:endParaRPr lang="vi-VN"/>
          </a:p>
        </p:txBody>
      </p:sp>
      <p:sp>
        <p:nvSpPr>
          <p:cNvPr id="17"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41175" y="1844824"/>
            <a:ext cx="9145460" cy="2134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ts val="1350"/>
              </a:spcBef>
              <a:defRPr/>
            </a:pPr>
            <a:r>
              <a:rPr lang="vi-VN" sz="3000" smtClean="0">
                <a:latin typeface="UTM Avo" panose="02040603050506020204" pitchFamily="18" charset="0"/>
                <a:cs typeface="Times New Roman" panose="02020603050405020304" pitchFamily="18" charset="0"/>
              </a:rPr>
              <a:t>a. </a:t>
            </a:r>
            <a:r>
              <a:rPr lang="vi-VN" sz="3000">
                <a:latin typeface="UTM Avo" panose="02040603050506020204" pitchFamily="18" charset="0"/>
                <a:cs typeface="Times New Roman" panose="02020603050405020304" pitchFamily="18" charset="0"/>
              </a:rPr>
              <a:t>Chuẩn bị tranh ảnh, thông tin về nước đó (có thể viết và trang trí trên khổ giấy lớn</a:t>
            </a:r>
            <a:r>
              <a:rPr lang="vi-VN" sz="3000" smtClean="0">
                <a:latin typeface="UTM Avo" panose="02040603050506020204" pitchFamily="18" charset="0"/>
                <a:cs typeface="Times New Roman" panose="02020603050405020304" pitchFamily="18" charset="0"/>
              </a:rPr>
              <a:t>).</a:t>
            </a:r>
          </a:p>
          <a:p>
            <a:pPr algn="just" eaLnBrk="1" hangingPunct="1">
              <a:spcBef>
                <a:spcPts val="1350"/>
              </a:spcBef>
              <a:defRPr/>
            </a:pPr>
            <a:r>
              <a:rPr lang="vi-VN" sz="3000" smtClean="0">
                <a:latin typeface="UTM Avo" panose="02040603050506020204" pitchFamily="18" charset="0"/>
                <a:cs typeface="Times New Roman" panose="02020603050405020304" pitchFamily="18" charset="0"/>
              </a:rPr>
              <a:t>b. Chuẩn bị một câu chuyện (hoặc bài hát, bài thơ) về nước đó.</a:t>
            </a:r>
            <a:endParaRPr lang="en-US" sz="3000">
              <a:latin typeface="UTM Avo" panose="02040603050506020204" pitchFamily="18" charset="0"/>
              <a:cs typeface="Times New Roman" panose="02020603050405020304" pitchFamily="18" charset="0"/>
            </a:endParaRPr>
          </a:p>
        </p:txBody>
      </p:sp>
      <p:sp>
        <p:nvSpPr>
          <p:cNvPr id="11" name="Text Box 14">
            <a:extLst>
              <a:ext uri="{FF2B5EF4-FFF2-40B4-BE49-F238E27FC236}">
                <a16:creationId xmlns="" xmlns:a16="http://schemas.microsoft.com/office/drawing/2014/main" id="{EF79359C-BB14-402C-2371-C86882BAF45A}"/>
              </a:ext>
            </a:extLst>
          </p:cNvPr>
          <p:cNvSpPr txBox="1">
            <a:spLocks noChangeArrowheads="1"/>
          </p:cNvSpPr>
          <p:nvPr/>
        </p:nvSpPr>
        <p:spPr bwMode="auto">
          <a:xfrm>
            <a:off x="0" y="1"/>
            <a:ext cx="9155723" cy="1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defRPr/>
            </a:pPr>
            <a:r>
              <a:rPr lang="vi-VN" sz="3000" b="1" smtClean="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1. Cách chơi: Mỗi </a:t>
            </a:r>
            <a:r>
              <a:rPr lang="vi-VN" sz="3000" b="1">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rPr>
              <a:t>tổ đóng vai một đội học sinh (của Việt Nam hoặc của một nước mà các em biết), thực hiện các việc sau:</a:t>
            </a:r>
            <a:endParaRPr lang="en-US" sz="3000" b="1" dirty="0">
              <a:solidFill>
                <a:srgbClr val="FF0000"/>
              </a:solidFill>
              <a:effectLst>
                <a:outerShdw blurRad="38100" dist="38100" dir="2700000" algn="tl">
                  <a:srgbClr val="000000">
                    <a:alpha val="43137"/>
                  </a:srgbClr>
                </a:outerShdw>
              </a:effectLst>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28112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72A3A4-C5A0-5C92-338F-7DB468F239D8}"/>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 xmlns:a16="http://schemas.microsoft.com/office/drawing/2014/main" id="{1C3E4819-73D5-5180-83DB-D4470928479B}"/>
              </a:ext>
            </a:extLst>
          </p:cNvPr>
          <p:cNvSpPr>
            <a:spLocks noGrp="1"/>
          </p:cNvSpPr>
          <p:nvPr>
            <p:ph type="body" idx="1"/>
          </p:nvPr>
        </p:nvSpPr>
        <p:spPr/>
        <p:txBody>
          <a:bodyPr/>
          <a:lstStyle/>
          <a:p>
            <a:endParaRPr lang="en-US" dirty="0"/>
          </a:p>
        </p:txBody>
      </p:sp>
      <p:sp>
        <p:nvSpPr>
          <p:cNvPr id="4" name="Content Placeholder 3">
            <a:extLst>
              <a:ext uri="{FF2B5EF4-FFF2-40B4-BE49-F238E27FC236}">
                <a16:creationId xmlns="" xmlns:a16="http://schemas.microsoft.com/office/drawing/2014/main" id="{9AFA98C0-74A1-AD7B-44AB-618A5FADCB9C}"/>
              </a:ext>
            </a:extLst>
          </p:cNvPr>
          <p:cNvSpPr>
            <a:spLocks noGrp="1"/>
          </p:cNvSpPr>
          <p:nvPr>
            <p:ph sz="half" idx="2"/>
          </p:nvPr>
        </p:nvSpPr>
        <p:spPr/>
        <p:txBody>
          <a:bodyPr/>
          <a:lstStyle/>
          <a:p>
            <a:endParaRPr lang="en-US" dirty="0"/>
          </a:p>
        </p:txBody>
      </p:sp>
      <p:sp>
        <p:nvSpPr>
          <p:cNvPr id="5" name="Text Placeholder 4">
            <a:extLst>
              <a:ext uri="{FF2B5EF4-FFF2-40B4-BE49-F238E27FC236}">
                <a16:creationId xmlns="" xmlns:a16="http://schemas.microsoft.com/office/drawing/2014/main" id="{8308F02E-C7E3-343B-2CF0-1D1B96AB0C4A}"/>
              </a:ext>
            </a:extLst>
          </p:cNvPr>
          <p:cNvSpPr>
            <a:spLocks noGrp="1"/>
          </p:cNvSpPr>
          <p:nvPr>
            <p:ph type="body" sz="quarter" idx="3"/>
          </p:nvPr>
        </p:nvSpPr>
        <p:spPr/>
        <p:txBody>
          <a:bodyPr/>
          <a:lstStyle/>
          <a:p>
            <a:endParaRPr lang="en-US" dirty="0"/>
          </a:p>
        </p:txBody>
      </p:sp>
      <p:sp>
        <p:nvSpPr>
          <p:cNvPr id="6" name="Content Placeholder 5">
            <a:extLst>
              <a:ext uri="{FF2B5EF4-FFF2-40B4-BE49-F238E27FC236}">
                <a16:creationId xmlns="" xmlns:a16="http://schemas.microsoft.com/office/drawing/2014/main" id="{7428E4FF-7887-060D-43B0-38D28701A64C}"/>
              </a:ext>
            </a:extLst>
          </p:cNvPr>
          <p:cNvSpPr>
            <a:spLocks noGrp="1"/>
          </p:cNvSpPr>
          <p:nvPr>
            <p:ph sz="quarter" idx="4"/>
          </p:nvPr>
        </p:nvSpPr>
        <p:spPr/>
        <p:txBody>
          <a:bodyPr/>
          <a:lstStyle/>
          <a:p>
            <a:endParaRPr lang="en-US" dirty="0"/>
          </a:p>
        </p:txBody>
      </p:sp>
      <p:pic>
        <p:nvPicPr>
          <p:cNvPr id="7" name="Picture 2">
            <a:extLst>
              <a:ext uri="{FF2B5EF4-FFF2-40B4-BE49-F238E27FC236}">
                <a16:creationId xmlns="" xmlns:a16="http://schemas.microsoft.com/office/drawing/2014/main" id="{6C60A982-EDF5-8D73-DF10-9C3D68AE51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0"/>
          <p:cNvSpPr/>
          <p:nvPr/>
        </p:nvSpPr>
        <p:spPr>
          <a:xfrm>
            <a:off x="107504" y="4578358"/>
            <a:ext cx="1800200" cy="2320735"/>
          </a:xfrm>
          <a:custGeom>
            <a:avLst/>
            <a:gdLst/>
            <a:ahLst/>
            <a:cxnLst/>
            <a:rect l="l" t="t" r="r" b="b"/>
            <a:pathLst>
              <a:path w="8173565" h="5200431">
                <a:moveTo>
                  <a:pt x="0" y="0"/>
                </a:moveTo>
                <a:lnTo>
                  <a:pt x="8173565" y="0"/>
                </a:lnTo>
                <a:lnTo>
                  <a:pt x="8173565" y="5200430"/>
                </a:lnTo>
                <a:lnTo>
                  <a:pt x="0" y="5200430"/>
                </a:lnTo>
                <a:lnTo>
                  <a:pt x="0" y="0"/>
                </a:lnTo>
                <a:close/>
              </a:path>
            </a:pathLst>
          </a:custGeom>
          <a:blipFill>
            <a:blip r:embed="rId3"/>
            <a:stretch>
              <a:fillRect/>
            </a:stretch>
          </a:blipFill>
        </p:spPr>
        <p:txBody>
          <a:bodyPr/>
          <a:lstStyle/>
          <a:p>
            <a:endParaRPr lang="vi-VN"/>
          </a:p>
        </p:txBody>
      </p:sp>
      <p:sp>
        <p:nvSpPr>
          <p:cNvPr id="12" name="Rectangle: Rounded Corners 34">
            <a:extLst>
              <a:ext uri="{FF2B5EF4-FFF2-40B4-BE49-F238E27FC236}">
                <a16:creationId xmlns="" xmlns:a16="http://schemas.microsoft.com/office/drawing/2014/main" id="{DDE22D18-D7F0-6B4F-3D53-66B11D020E0D}"/>
              </a:ext>
            </a:extLst>
          </p:cNvPr>
          <p:cNvSpPr/>
          <p:nvPr/>
        </p:nvSpPr>
        <p:spPr>
          <a:xfrm>
            <a:off x="539552" y="692696"/>
            <a:ext cx="8568952" cy="3960440"/>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2">
              <a:lumMod val="20000"/>
              <a:lumOff val="80000"/>
              <a:alpha val="94902"/>
            </a:schemeClr>
          </a:solidFill>
          <a:ln w="38100">
            <a:solidFill>
              <a:srgbClr val="002060"/>
            </a:solidFill>
            <a:extLst>
              <a:ext uri="{C807C97D-BFC1-408E-A445-0C87EB9F89A2}">
                <ask:lineSketchStyleProps xmlns="" xmlns:ask="http://schemas.microsoft.com/office/drawing/2018/sketchyshapes" sd="2129858240">
                  <a:custGeom>
                    <a:avLst/>
                    <a:gdLst>
                      <a:gd name="connsiteX0" fmla="*/ 0 w 8328152"/>
                      <a:gd name="connsiteY0" fmla="*/ 569789 h 2824655"/>
                      <a:gd name="connsiteX1" fmla="*/ 794270 w 8328152"/>
                      <a:gd name="connsiteY1" fmla="*/ 0 h 2824655"/>
                      <a:gd name="connsiteX2" fmla="*/ 1757072 w 8328152"/>
                      <a:gd name="connsiteY2" fmla="*/ 0 h 2824655"/>
                      <a:gd name="connsiteX3" fmla="*/ 2585081 w 8328152"/>
                      <a:gd name="connsiteY3" fmla="*/ 0 h 2824655"/>
                      <a:gd name="connsiteX4" fmla="*/ 3413091 w 8328152"/>
                      <a:gd name="connsiteY4" fmla="*/ 0 h 2824655"/>
                      <a:gd name="connsiteX5" fmla="*/ 4443288 w 8328152"/>
                      <a:gd name="connsiteY5" fmla="*/ 0 h 2824655"/>
                      <a:gd name="connsiteX6" fmla="*/ 5203901 w 8328152"/>
                      <a:gd name="connsiteY6" fmla="*/ 0 h 2824655"/>
                      <a:gd name="connsiteX7" fmla="*/ 6031910 w 8328152"/>
                      <a:gd name="connsiteY7" fmla="*/ 0 h 2824655"/>
                      <a:gd name="connsiteX8" fmla="*/ 7533881 w 8328152"/>
                      <a:gd name="connsiteY8" fmla="*/ 0 h 2824655"/>
                      <a:gd name="connsiteX9" fmla="*/ 8328152 w 8328152"/>
                      <a:gd name="connsiteY9" fmla="*/ 569789 h 2824655"/>
                      <a:gd name="connsiteX10" fmla="*/ 8328152 w 8328152"/>
                      <a:gd name="connsiteY10" fmla="*/ 1148332 h 2824655"/>
                      <a:gd name="connsiteX11" fmla="*/ 8328152 w 8328152"/>
                      <a:gd name="connsiteY11" fmla="*/ 1710024 h 2824655"/>
                      <a:gd name="connsiteX12" fmla="*/ 8328152 w 8328152"/>
                      <a:gd name="connsiteY12" fmla="*/ 2254865 h 2824655"/>
                      <a:gd name="connsiteX13" fmla="*/ 7533881 w 8328152"/>
                      <a:gd name="connsiteY13" fmla="*/ 2824655 h 2824655"/>
                      <a:gd name="connsiteX14" fmla="*/ 6571079 w 8328152"/>
                      <a:gd name="connsiteY14" fmla="*/ 2824655 h 2824655"/>
                      <a:gd name="connsiteX15" fmla="*/ 5608279 w 8328152"/>
                      <a:gd name="connsiteY15" fmla="*/ 2824655 h 2824655"/>
                      <a:gd name="connsiteX16" fmla="*/ 4578079 w 8328152"/>
                      <a:gd name="connsiteY16" fmla="*/ 2824655 h 2824655"/>
                      <a:gd name="connsiteX17" fmla="*/ 3615279 w 8328152"/>
                      <a:gd name="connsiteY17" fmla="*/ 2824655 h 2824655"/>
                      <a:gd name="connsiteX18" fmla="*/ 2719872 w 8328152"/>
                      <a:gd name="connsiteY18" fmla="*/ 2824655 h 2824655"/>
                      <a:gd name="connsiteX19" fmla="*/ 1824467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097779 h 2824655"/>
                      <a:gd name="connsiteX24" fmla="*/ 0 w 8328152"/>
                      <a:gd name="connsiteY24" fmla="*/ 569789 h 2824655"/>
                      <a:gd name="connsiteX0" fmla="*/ 0 w 8328152"/>
                      <a:gd name="connsiteY0" fmla="*/ 569789 h 2824655"/>
                      <a:gd name="connsiteX1" fmla="*/ 794270 w 8328152"/>
                      <a:gd name="connsiteY1" fmla="*/ 0 h 2824655"/>
                      <a:gd name="connsiteX2" fmla="*/ 1824467 w 8328152"/>
                      <a:gd name="connsiteY2" fmla="*/ 0 h 2824655"/>
                      <a:gd name="connsiteX3" fmla="*/ 2652477 w 8328152"/>
                      <a:gd name="connsiteY3" fmla="*/ 0 h 2824655"/>
                      <a:gd name="connsiteX4" fmla="*/ 3480486 w 8328152"/>
                      <a:gd name="connsiteY4" fmla="*/ 0 h 2824655"/>
                      <a:gd name="connsiteX5" fmla="*/ 4510684 w 8328152"/>
                      <a:gd name="connsiteY5" fmla="*/ 0 h 2824655"/>
                      <a:gd name="connsiteX6" fmla="*/ 5406089 w 8328152"/>
                      <a:gd name="connsiteY6" fmla="*/ 0 h 2824655"/>
                      <a:gd name="connsiteX7" fmla="*/ 6503684 w 8328152"/>
                      <a:gd name="connsiteY7" fmla="*/ 0 h 2824655"/>
                      <a:gd name="connsiteX8" fmla="*/ 7533881 w 8328152"/>
                      <a:gd name="connsiteY8" fmla="*/ 0 h 2824655"/>
                      <a:gd name="connsiteX9" fmla="*/ 8328152 w 8328152"/>
                      <a:gd name="connsiteY9" fmla="*/ 569789 h 2824655"/>
                      <a:gd name="connsiteX10" fmla="*/ 8328152 w 8328152"/>
                      <a:gd name="connsiteY10" fmla="*/ 1097779 h 2824655"/>
                      <a:gd name="connsiteX11" fmla="*/ 8328152 w 8328152"/>
                      <a:gd name="connsiteY11" fmla="*/ 1693173 h 2824655"/>
                      <a:gd name="connsiteX12" fmla="*/ 8328152 w 8328152"/>
                      <a:gd name="connsiteY12" fmla="*/ 2254865 h 2824655"/>
                      <a:gd name="connsiteX13" fmla="*/ 7533881 w 8328152"/>
                      <a:gd name="connsiteY13" fmla="*/ 2824655 h 2824655"/>
                      <a:gd name="connsiteX14" fmla="*/ 6773267 w 8328152"/>
                      <a:gd name="connsiteY14" fmla="*/ 2824655 h 2824655"/>
                      <a:gd name="connsiteX15" fmla="*/ 5675674 w 8328152"/>
                      <a:gd name="connsiteY15" fmla="*/ 2824655 h 2824655"/>
                      <a:gd name="connsiteX16" fmla="*/ 4780269 w 8328152"/>
                      <a:gd name="connsiteY16" fmla="*/ 2824655 h 2824655"/>
                      <a:gd name="connsiteX17" fmla="*/ 3884863 w 8328152"/>
                      <a:gd name="connsiteY17" fmla="*/ 2824655 h 2824655"/>
                      <a:gd name="connsiteX18" fmla="*/ 2787269 w 8328152"/>
                      <a:gd name="connsiteY18" fmla="*/ 2824655 h 2824655"/>
                      <a:gd name="connsiteX19" fmla="*/ 1757072 w 8328152"/>
                      <a:gd name="connsiteY19" fmla="*/ 2824655 h 2824655"/>
                      <a:gd name="connsiteX20" fmla="*/ 794270 w 8328152"/>
                      <a:gd name="connsiteY20" fmla="*/ 2824655 h 2824655"/>
                      <a:gd name="connsiteX21" fmla="*/ 0 w 8328152"/>
                      <a:gd name="connsiteY21" fmla="*/ 2254865 h 2824655"/>
                      <a:gd name="connsiteX22" fmla="*/ 0 w 8328152"/>
                      <a:gd name="connsiteY22" fmla="*/ 1693173 h 2824655"/>
                      <a:gd name="connsiteX23" fmla="*/ 0 w 8328152"/>
                      <a:gd name="connsiteY23" fmla="*/ 1148332 h 2824655"/>
                      <a:gd name="connsiteX24" fmla="*/ 0 w 8328152"/>
                      <a:gd name="connsiteY24" fmla="*/ 569789 h 282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328152" h="2824655" fill="none" extrusionOk="0">
                        <a:moveTo>
                          <a:pt x="0" y="569789"/>
                        </a:moveTo>
                        <a:cubicBezTo>
                          <a:pt x="-21173" y="248015"/>
                          <a:pt x="350344" y="-9090"/>
                          <a:pt x="794270" y="0"/>
                        </a:cubicBezTo>
                        <a:cubicBezTo>
                          <a:pt x="1032902" y="10698"/>
                          <a:pt x="1423440" y="-4390"/>
                          <a:pt x="1757072" y="0"/>
                        </a:cubicBezTo>
                        <a:cubicBezTo>
                          <a:pt x="2122947" y="24800"/>
                          <a:pt x="2193602" y="16728"/>
                          <a:pt x="2585081" y="0"/>
                        </a:cubicBezTo>
                        <a:cubicBezTo>
                          <a:pt x="2966687" y="-27930"/>
                          <a:pt x="3134466" y="40816"/>
                          <a:pt x="3413091" y="0"/>
                        </a:cubicBezTo>
                        <a:cubicBezTo>
                          <a:pt x="3736167" y="-46266"/>
                          <a:pt x="4192265" y="44495"/>
                          <a:pt x="4443288" y="0"/>
                        </a:cubicBezTo>
                        <a:cubicBezTo>
                          <a:pt x="4693118" y="-6120"/>
                          <a:pt x="5003799" y="-8121"/>
                          <a:pt x="5203901" y="0"/>
                        </a:cubicBezTo>
                        <a:cubicBezTo>
                          <a:pt x="5374082" y="42398"/>
                          <a:pt x="5696635" y="-42277"/>
                          <a:pt x="6031910" y="0"/>
                        </a:cubicBezTo>
                        <a:cubicBezTo>
                          <a:pt x="6304211" y="-51668"/>
                          <a:pt x="7195172" y="9147"/>
                          <a:pt x="7533881" y="0"/>
                        </a:cubicBezTo>
                        <a:cubicBezTo>
                          <a:pt x="7926784" y="-121037"/>
                          <a:pt x="8300925" y="212482"/>
                          <a:pt x="8328152" y="569789"/>
                        </a:cubicBezTo>
                        <a:cubicBezTo>
                          <a:pt x="8369739" y="857797"/>
                          <a:pt x="8345508" y="943735"/>
                          <a:pt x="8328152" y="1148332"/>
                        </a:cubicBezTo>
                        <a:cubicBezTo>
                          <a:pt x="8289250" y="1339501"/>
                          <a:pt x="8336594" y="1475806"/>
                          <a:pt x="8328152" y="1710024"/>
                        </a:cubicBezTo>
                        <a:cubicBezTo>
                          <a:pt x="8299854" y="1952954"/>
                          <a:pt x="8346878" y="2054940"/>
                          <a:pt x="8328152" y="2254865"/>
                        </a:cubicBezTo>
                        <a:cubicBezTo>
                          <a:pt x="8366639" y="2565017"/>
                          <a:pt x="7961120" y="2792378"/>
                          <a:pt x="7533881" y="2824655"/>
                        </a:cubicBezTo>
                        <a:cubicBezTo>
                          <a:pt x="7108471" y="2822375"/>
                          <a:pt x="6950721" y="2836035"/>
                          <a:pt x="6571079" y="2824655"/>
                        </a:cubicBezTo>
                        <a:cubicBezTo>
                          <a:pt x="6187562" y="2757023"/>
                          <a:pt x="5882839" y="2838391"/>
                          <a:pt x="5608279" y="2824655"/>
                        </a:cubicBezTo>
                        <a:cubicBezTo>
                          <a:pt x="5257301" y="2801491"/>
                          <a:pt x="5075371" y="2827093"/>
                          <a:pt x="4578079" y="2824655"/>
                        </a:cubicBezTo>
                        <a:cubicBezTo>
                          <a:pt x="4084837" y="2821269"/>
                          <a:pt x="3841667" y="2829443"/>
                          <a:pt x="3615279" y="2824655"/>
                        </a:cubicBezTo>
                        <a:cubicBezTo>
                          <a:pt x="3403042" y="2870273"/>
                          <a:pt x="2912631" y="2800265"/>
                          <a:pt x="2719872" y="2824655"/>
                        </a:cubicBezTo>
                        <a:cubicBezTo>
                          <a:pt x="2518682" y="2810346"/>
                          <a:pt x="2082604" y="2835693"/>
                          <a:pt x="1824467" y="2824655"/>
                        </a:cubicBezTo>
                        <a:cubicBezTo>
                          <a:pt x="1598074" y="2800973"/>
                          <a:pt x="1313564" y="2861756"/>
                          <a:pt x="794270" y="2824655"/>
                        </a:cubicBezTo>
                        <a:cubicBezTo>
                          <a:pt x="410074" y="2785777"/>
                          <a:pt x="151877" y="2551791"/>
                          <a:pt x="0" y="2254865"/>
                        </a:cubicBezTo>
                        <a:cubicBezTo>
                          <a:pt x="46874" y="2058585"/>
                          <a:pt x="-26974" y="1860053"/>
                          <a:pt x="0" y="1693173"/>
                        </a:cubicBezTo>
                        <a:cubicBezTo>
                          <a:pt x="13242" y="1528939"/>
                          <a:pt x="24445" y="1327176"/>
                          <a:pt x="0" y="1097779"/>
                        </a:cubicBezTo>
                        <a:cubicBezTo>
                          <a:pt x="-21818" y="877607"/>
                          <a:pt x="-37698" y="712246"/>
                          <a:pt x="0" y="569789"/>
                        </a:cubicBezTo>
                        <a:close/>
                      </a:path>
                      <a:path w="8328152" h="2824655" stroke="0" extrusionOk="0">
                        <a:moveTo>
                          <a:pt x="0" y="569789"/>
                        </a:moveTo>
                        <a:cubicBezTo>
                          <a:pt x="34415" y="275985"/>
                          <a:pt x="348985" y="-53183"/>
                          <a:pt x="794270" y="0"/>
                        </a:cubicBezTo>
                        <a:cubicBezTo>
                          <a:pt x="1082723" y="-34369"/>
                          <a:pt x="1578243" y="-34258"/>
                          <a:pt x="1824467" y="0"/>
                        </a:cubicBezTo>
                        <a:cubicBezTo>
                          <a:pt x="2051421" y="-2579"/>
                          <a:pt x="2399427" y="-48796"/>
                          <a:pt x="2652477" y="0"/>
                        </a:cubicBezTo>
                        <a:cubicBezTo>
                          <a:pt x="2944535" y="32276"/>
                          <a:pt x="3296586" y="7314"/>
                          <a:pt x="3480486" y="0"/>
                        </a:cubicBezTo>
                        <a:cubicBezTo>
                          <a:pt x="3622670" y="-15082"/>
                          <a:pt x="4166589" y="29412"/>
                          <a:pt x="4510684" y="0"/>
                        </a:cubicBezTo>
                        <a:cubicBezTo>
                          <a:pt x="4818115" y="18466"/>
                          <a:pt x="5147218" y="-16320"/>
                          <a:pt x="5406089" y="0"/>
                        </a:cubicBezTo>
                        <a:cubicBezTo>
                          <a:pt x="5707135" y="31899"/>
                          <a:pt x="6244562" y="36736"/>
                          <a:pt x="6503684" y="0"/>
                        </a:cubicBezTo>
                        <a:cubicBezTo>
                          <a:pt x="6812881" y="35646"/>
                          <a:pt x="7187069" y="38439"/>
                          <a:pt x="7533881" y="0"/>
                        </a:cubicBezTo>
                        <a:cubicBezTo>
                          <a:pt x="7877295" y="31761"/>
                          <a:pt x="8401388" y="161441"/>
                          <a:pt x="8328152" y="569789"/>
                        </a:cubicBezTo>
                        <a:cubicBezTo>
                          <a:pt x="8332545" y="713122"/>
                          <a:pt x="8295783" y="968102"/>
                          <a:pt x="8328152" y="1097779"/>
                        </a:cubicBezTo>
                        <a:cubicBezTo>
                          <a:pt x="8371827" y="1190391"/>
                          <a:pt x="8307772" y="1512969"/>
                          <a:pt x="8328152" y="1693173"/>
                        </a:cubicBezTo>
                        <a:cubicBezTo>
                          <a:pt x="8358573" y="1930417"/>
                          <a:pt x="8327272" y="1994917"/>
                          <a:pt x="8328152" y="2254865"/>
                        </a:cubicBezTo>
                        <a:cubicBezTo>
                          <a:pt x="8327817" y="2471685"/>
                          <a:pt x="7886114" y="2768397"/>
                          <a:pt x="7533881" y="2824655"/>
                        </a:cubicBezTo>
                        <a:cubicBezTo>
                          <a:pt x="7404336" y="2800848"/>
                          <a:pt x="6943392" y="2828713"/>
                          <a:pt x="6773267" y="2824655"/>
                        </a:cubicBezTo>
                        <a:cubicBezTo>
                          <a:pt x="6511970" y="2848596"/>
                          <a:pt x="6051666" y="2909113"/>
                          <a:pt x="5675674" y="2824655"/>
                        </a:cubicBezTo>
                        <a:cubicBezTo>
                          <a:pt x="5272624" y="2803444"/>
                          <a:pt x="5099847" y="2804585"/>
                          <a:pt x="4780269" y="2824655"/>
                        </a:cubicBezTo>
                        <a:cubicBezTo>
                          <a:pt x="4443722" y="2818938"/>
                          <a:pt x="4152954" y="2859352"/>
                          <a:pt x="3884863" y="2824655"/>
                        </a:cubicBezTo>
                        <a:cubicBezTo>
                          <a:pt x="3639990" y="2763942"/>
                          <a:pt x="3345889" y="2806915"/>
                          <a:pt x="2787269" y="2824655"/>
                        </a:cubicBezTo>
                        <a:cubicBezTo>
                          <a:pt x="2248853" y="2828114"/>
                          <a:pt x="2266690" y="2851637"/>
                          <a:pt x="1757072" y="2824655"/>
                        </a:cubicBezTo>
                        <a:cubicBezTo>
                          <a:pt x="1264520" y="2816040"/>
                          <a:pt x="997560" y="2861455"/>
                          <a:pt x="794270" y="2824655"/>
                        </a:cubicBezTo>
                        <a:cubicBezTo>
                          <a:pt x="368098" y="2772367"/>
                          <a:pt x="8740" y="2610462"/>
                          <a:pt x="0" y="2254865"/>
                        </a:cubicBezTo>
                        <a:cubicBezTo>
                          <a:pt x="13735" y="2078112"/>
                          <a:pt x="-42837" y="1987533"/>
                          <a:pt x="0" y="1693173"/>
                        </a:cubicBezTo>
                        <a:cubicBezTo>
                          <a:pt x="20169" y="1417708"/>
                          <a:pt x="8293" y="1420339"/>
                          <a:pt x="0" y="1148332"/>
                        </a:cubicBezTo>
                        <a:cubicBezTo>
                          <a:pt x="11665" y="873472"/>
                          <a:pt x="-816" y="731187"/>
                          <a:pt x="0" y="569789"/>
                        </a:cubicBezTo>
                        <a:close/>
                      </a:path>
                      <a:path w="8328152" h="2824655" fill="none" stroke="0" extrusionOk="0">
                        <a:moveTo>
                          <a:pt x="0" y="569789"/>
                        </a:moveTo>
                        <a:cubicBezTo>
                          <a:pt x="-17066" y="229733"/>
                          <a:pt x="435984" y="101292"/>
                          <a:pt x="794270" y="0"/>
                        </a:cubicBezTo>
                        <a:cubicBezTo>
                          <a:pt x="951837" y="16931"/>
                          <a:pt x="1335097" y="9457"/>
                          <a:pt x="1757072" y="0"/>
                        </a:cubicBezTo>
                        <a:cubicBezTo>
                          <a:pt x="2130699" y="24501"/>
                          <a:pt x="2177339" y="23180"/>
                          <a:pt x="2585081" y="0"/>
                        </a:cubicBezTo>
                        <a:cubicBezTo>
                          <a:pt x="2949801" y="-16818"/>
                          <a:pt x="3150624" y="-2419"/>
                          <a:pt x="3413091" y="0"/>
                        </a:cubicBezTo>
                        <a:cubicBezTo>
                          <a:pt x="3719670" y="-21802"/>
                          <a:pt x="4226532" y="7168"/>
                          <a:pt x="4443288" y="0"/>
                        </a:cubicBezTo>
                        <a:cubicBezTo>
                          <a:pt x="4649804" y="-62610"/>
                          <a:pt x="4951204" y="20889"/>
                          <a:pt x="5203901" y="0"/>
                        </a:cubicBezTo>
                        <a:cubicBezTo>
                          <a:pt x="5442205" y="-41593"/>
                          <a:pt x="5691790" y="20272"/>
                          <a:pt x="6031910" y="0"/>
                        </a:cubicBezTo>
                        <a:cubicBezTo>
                          <a:pt x="6301828" y="-11789"/>
                          <a:pt x="7044373" y="8744"/>
                          <a:pt x="7533881" y="0"/>
                        </a:cubicBezTo>
                        <a:cubicBezTo>
                          <a:pt x="7915480" y="-67307"/>
                          <a:pt x="8319901" y="188843"/>
                          <a:pt x="8328152" y="569789"/>
                        </a:cubicBezTo>
                        <a:cubicBezTo>
                          <a:pt x="8359585" y="826763"/>
                          <a:pt x="8369103" y="944493"/>
                          <a:pt x="8328152" y="1148332"/>
                        </a:cubicBezTo>
                        <a:cubicBezTo>
                          <a:pt x="8292525" y="1360758"/>
                          <a:pt x="8339417" y="1475148"/>
                          <a:pt x="8328152" y="1710024"/>
                        </a:cubicBezTo>
                        <a:cubicBezTo>
                          <a:pt x="8306592" y="1918834"/>
                          <a:pt x="8326359" y="2070763"/>
                          <a:pt x="8328152" y="2254865"/>
                        </a:cubicBezTo>
                        <a:cubicBezTo>
                          <a:pt x="8401186" y="2556341"/>
                          <a:pt x="7935224" y="2846357"/>
                          <a:pt x="7533881" y="2824655"/>
                        </a:cubicBezTo>
                        <a:cubicBezTo>
                          <a:pt x="7096916" y="2811548"/>
                          <a:pt x="6939729" y="2828243"/>
                          <a:pt x="6571079" y="2824655"/>
                        </a:cubicBezTo>
                        <a:cubicBezTo>
                          <a:pt x="6232958" y="2819139"/>
                          <a:pt x="5943116" y="2841464"/>
                          <a:pt x="5608279" y="2824655"/>
                        </a:cubicBezTo>
                        <a:cubicBezTo>
                          <a:pt x="5247843" y="2809223"/>
                          <a:pt x="5068993" y="2796212"/>
                          <a:pt x="4578079" y="2824655"/>
                        </a:cubicBezTo>
                        <a:cubicBezTo>
                          <a:pt x="4067407" y="2850349"/>
                          <a:pt x="3864857" y="2803602"/>
                          <a:pt x="3615279" y="2824655"/>
                        </a:cubicBezTo>
                        <a:cubicBezTo>
                          <a:pt x="3422035" y="2861759"/>
                          <a:pt x="2927009" y="2832508"/>
                          <a:pt x="2719872" y="2824655"/>
                        </a:cubicBezTo>
                        <a:cubicBezTo>
                          <a:pt x="2543651" y="2863435"/>
                          <a:pt x="2009563" y="2836182"/>
                          <a:pt x="1824467" y="2824655"/>
                        </a:cubicBezTo>
                        <a:cubicBezTo>
                          <a:pt x="1588703" y="2839814"/>
                          <a:pt x="1305414" y="2823569"/>
                          <a:pt x="794270" y="2824655"/>
                        </a:cubicBezTo>
                        <a:cubicBezTo>
                          <a:pt x="354245" y="2866136"/>
                          <a:pt x="144588" y="2532945"/>
                          <a:pt x="0" y="2254865"/>
                        </a:cubicBezTo>
                        <a:cubicBezTo>
                          <a:pt x="24290" y="2006971"/>
                          <a:pt x="-1622" y="1855306"/>
                          <a:pt x="0" y="1693173"/>
                        </a:cubicBezTo>
                        <a:cubicBezTo>
                          <a:pt x="-16225" y="1557229"/>
                          <a:pt x="9283" y="1317445"/>
                          <a:pt x="0" y="1097779"/>
                        </a:cubicBezTo>
                        <a:cubicBezTo>
                          <a:pt x="-16805" y="901394"/>
                          <a:pt x="-56029" y="721660"/>
                          <a:pt x="0" y="56978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2000" indent="457200" algn="just" defTabSz="1219170">
              <a:lnSpc>
                <a:spcPct val="120000"/>
              </a:lnSpc>
              <a:buClr>
                <a:srgbClr val="000000"/>
              </a:buClr>
            </a:pPr>
            <a:endParaRPr lang="vi-VN" sz="3200" kern="0" smtClean="0">
              <a:solidFill>
                <a:srgbClr val="000000"/>
              </a:solidFill>
              <a:latin typeface="UTM Avo" panose="02040603050506020204" pitchFamily="18" charset="0"/>
              <a:cs typeface="Calibri" panose="020F0502020204030204" pitchFamily="34" charset="0"/>
              <a:sym typeface="Arial"/>
            </a:endParaRPr>
          </a:p>
          <a:p>
            <a:pPr lvl="0" algn="ctr">
              <a:spcBef>
                <a:spcPts val="1200"/>
              </a:spcBef>
              <a:spcAft>
                <a:spcPts val="600"/>
              </a:spcAft>
              <a:defRPr/>
            </a:pPr>
            <a:r>
              <a:rPr lang="vi-VN" sz="4000" b="1">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Cách </a:t>
            </a:r>
            <a:r>
              <a:rPr lang="vi-VN" sz="40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chơi:</a:t>
            </a:r>
          </a:p>
          <a:p>
            <a:pPr lvl="0" algn="just">
              <a:spcBef>
                <a:spcPts val="1200"/>
              </a:spcBef>
              <a:spcAft>
                <a:spcPts val="600"/>
              </a:spcAft>
              <a:defRPr/>
            </a:pPr>
            <a:r>
              <a:rPr lang="vi-VN" sz="2700" kern="0" smtClean="0">
                <a:solidFill>
                  <a:srgbClr val="000000"/>
                </a:solidFill>
                <a:latin typeface="UTM Avo" panose="02040603050506020204" pitchFamily="18" charset="0"/>
                <a:cs typeface="Calibri" panose="020F0502020204030204" pitchFamily="34" charset="0"/>
                <a:sym typeface="Arial"/>
              </a:rPr>
              <a:t>Mỗi </a:t>
            </a:r>
            <a:r>
              <a:rPr lang="vi-VN" sz="2700" kern="0">
                <a:solidFill>
                  <a:srgbClr val="000000"/>
                </a:solidFill>
                <a:latin typeface="UTM Avo" panose="02040603050506020204" pitchFamily="18" charset="0"/>
                <a:cs typeface="Calibri" panose="020F0502020204030204" pitchFamily="34" charset="0"/>
                <a:sym typeface="Arial"/>
              </a:rPr>
              <a:t>tổ đóng vai một đội học sinh (của Việt Nam hoặc của một nước mà các em biết), thực hiện các việc sau</a:t>
            </a:r>
            <a:r>
              <a:rPr lang="vi-VN" sz="2700" kern="0" smtClean="0">
                <a:solidFill>
                  <a:srgbClr val="000000"/>
                </a:solidFill>
                <a:latin typeface="UTM Avo" panose="02040603050506020204" pitchFamily="18" charset="0"/>
                <a:cs typeface="Calibri" panose="020F0502020204030204" pitchFamily="34" charset="0"/>
                <a:sym typeface="Arial"/>
              </a:rPr>
              <a:t>:</a:t>
            </a:r>
          </a:p>
          <a:p>
            <a:pPr marL="72000" indent="457200" algn="just" defTabSz="1219170">
              <a:lnSpc>
                <a:spcPct val="120000"/>
              </a:lnSpc>
              <a:spcBef>
                <a:spcPts val="1200"/>
              </a:spcBef>
              <a:spcAft>
                <a:spcPts val="600"/>
              </a:spcAft>
              <a:buClr>
                <a:srgbClr val="000000"/>
              </a:buClr>
              <a:buAutoNum type="alphaLcPeriod"/>
            </a:pPr>
            <a:r>
              <a:rPr lang="vi-VN" sz="2700" kern="0" smtClean="0">
                <a:solidFill>
                  <a:srgbClr val="000000"/>
                </a:solidFill>
                <a:latin typeface="UTM Avo" panose="02040603050506020204" pitchFamily="18" charset="0"/>
                <a:cs typeface="Calibri" panose="020F0502020204030204" pitchFamily="34" charset="0"/>
                <a:sym typeface="Arial"/>
              </a:rPr>
              <a:t>Chuẩn </a:t>
            </a:r>
            <a:r>
              <a:rPr lang="vi-VN" sz="2700" kern="0">
                <a:solidFill>
                  <a:srgbClr val="000000"/>
                </a:solidFill>
                <a:latin typeface="UTM Avo" panose="02040603050506020204" pitchFamily="18" charset="0"/>
                <a:cs typeface="Calibri" panose="020F0502020204030204" pitchFamily="34" charset="0"/>
                <a:sym typeface="Arial"/>
              </a:rPr>
              <a:t>bị tranh ảnh, thông tin về nước đó (có thể viết và trang trí trên khổ giấy lớn</a:t>
            </a:r>
            <a:r>
              <a:rPr lang="vi-VN" sz="2700" kern="0" smtClean="0">
                <a:solidFill>
                  <a:srgbClr val="000000"/>
                </a:solidFill>
                <a:latin typeface="UTM Avo" panose="02040603050506020204" pitchFamily="18" charset="0"/>
                <a:cs typeface="Calibri" panose="020F0502020204030204" pitchFamily="34" charset="0"/>
                <a:sym typeface="Arial"/>
              </a:rPr>
              <a:t>).</a:t>
            </a:r>
          </a:p>
          <a:p>
            <a:pPr marL="72000" algn="just" defTabSz="1219170">
              <a:lnSpc>
                <a:spcPct val="120000"/>
              </a:lnSpc>
              <a:spcBef>
                <a:spcPts val="1200"/>
              </a:spcBef>
              <a:spcAft>
                <a:spcPts val="600"/>
              </a:spcAft>
              <a:buClr>
                <a:srgbClr val="000000"/>
              </a:buClr>
            </a:pPr>
            <a:r>
              <a:rPr lang="vi-VN" sz="2700" kern="0" smtClean="0">
                <a:solidFill>
                  <a:srgbClr val="000000"/>
                </a:solidFill>
                <a:latin typeface="UTM Avo" panose="02040603050506020204" pitchFamily="18" charset="0"/>
                <a:cs typeface="Calibri" panose="020F0502020204030204" pitchFamily="34" charset="0"/>
                <a:sym typeface="Arial"/>
              </a:rPr>
              <a:t>b. </a:t>
            </a:r>
            <a:r>
              <a:rPr lang="vi-VN" sz="2700" kern="0">
                <a:solidFill>
                  <a:srgbClr val="000000"/>
                </a:solidFill>
                <a:latin typeface="UTM Avo" panose="02040603050506020204" pitchFamily="18" charset="0"/>
                <a:cs typeface="Calibri" panose="020F0502020204030204" pitchFamily="34" charset="0"/>
                <a:sym typeface="Arial"/>
              </a:rPr>
              <a:t>Chuẩn bị một câu chuyện (hoặc bài hát, bài thơ) về nước đó</a:t>
            </a:r>
            <a:r>
              <a:rPr lang="vi-VN" sz="2700" kern="0" smtClean="0">
                <a:solidFill>
                  <a:srgbClr val="000000"/>
                </a:solidFill>
                <a:latin typeface="UTM Avo" panose="02040603050506020204" pitchFamily="18" charset="0"/>
                <a:cs typeface="Calibri" panose="020F0502020204030204" pitchFamily="34" charset="0"/>
                <a:sym typeface="Arial"/>
              </a:rPr>
              <a:t>.</a:t>
            </a:r>
          </a:p>
        </p:txBody>
      </p:sp>
      <p:pic>
        <p:nvPicPr>
          <p:cNvPr id="13" name="Pictur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428" y="4578358"/>
            <a:ext cx="2664296" cy="2296689"/>
          </a:xfrm>
          <a:prstGeom prst="rect">
            <a:avLst/>
          </a:prstGeom>
          <a:noFill/>
        </p:spPr>
      </p:pic>
      <p:sp>
        <p:nvSpPr>
          <p:cNvPr id="14" name="Text Box 14">
            <a:extLst>
              <a:ext uri="{FF2B5EF4-FFF2-40B4-BE49-F238E27FC236}">
                <a16:creationId xmlns="" xmlns:a16="http://schemas.microsoft.com/office/drawing/2014/main" id="{02FAA30D-4948-D5AC-B792-9585FE09469D}"/>
              </a:ext>
            </a:extLst>
          </p:cNvPr>
          <p:cNvSpPr txBox="1">
            <a:spLocks noChangeArrowheads="1"/>
          </p:cNvSpPr>
          <p:nvPr/>
        </p:nvSpPr>
        <p:spPr bwMode="auto">
          <a:xfrm>
            <a:off x="0" y="-27384"/>
            <a:ext cx="9108504" cy="1334694"/>
          </a:xfrm>
          <a:prstGeom prst="rect">
            <a:avLst/>
          </a:prstGeom>
          <a:noFill/>
          <a:ln>
            <a:noFill/>
          </a:ln>
          <a:effectLs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350"/>
              </a:spcBef>
              <a:defRPr/>
            </a:pPr>
            <a:r>
              <a:rPr lang="en-US" sz="3200" b="1" dirty="0"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THẢO </a:t>
            </a:r>
            <a:r>
              <a:rPr lang="en-US" sz="32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LUẬN NHÓM</a:t>
            </a:r>
            <a:r>
              <a:rPr lang="vi-VN" sz="3200" b="1" smtClean="0">
                <a:solidFill>
                  <a:srgbClr val="FF000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rPr>
              <a:t>:</a:t>
            </a:r>
          </a:p>
          <a:p>
            <a:pPr algn="ctr" eaLnBrk="1" hangingPunct="1">
              <a:spcBef>
                <a:spcPts val="1350"/>
              </a:spcBef>
              <a:defRPr/>
            </a:pPr>
            <a:endParaRPr lang="en-US" sz="3600" dirty="0">
              <a:solidFill>
                <a:srgbClr val="002060"/>
              </a:solidFill>
              <a:effectLst>
                <a:outerShdw blurRad="38100" dist="38100" dir="2700000" algn="tl">
                  <a:srgbClr val="000000">
                    <a:alpha val="43137"/>
                  </a:srgbClr>
                </a:outerShdw>
              </a:effectLst>
              <a:latin typeface="UTM Showcard"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2319078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p:nvPr/>
        </p:nvPicPr>
        <p:blipFill>
          <a:blip r:embed="rId3" cstate="print">
            <a:extLst>
              <a:ext uri="{BEBA8EAE-BF5A-486C-A8C5-ECC9F3942E4B}">
                <a14:imgProps xmlns:a14="http://schemas.microsoft.com/office/drawing/2010/main">
                  <a14:imgLayer r:embed="rId4">
                    <a14:imgEffect>
                      <a14:backgroundRemoval t="441" b="99559" l="0" r="100000"/>
                    </a14:imgEffect>
                  </a14:imgLayer>
                </a14:imgProps>
              </a:ext>
              <a:ext uri="{28A0092B-C50C-407E-A947-70E740481C1C}">
                <a14:useLocalDpi xmlns:a14="http://schemas.microsoft.com/office/drawing/2010/main" val="0"/>
              </a:ext>
            </a:extLst>
          </a:blip>
          <a:stretch>
            <a:fillRect/>
          </a:stretch>
        </p:blipFill>
        <p:spPr>
          <a:xfrm>
            <a:off x="107504" y="-22860"/>
            <a:ext cx="8634164" cy="5630396"/>
          </a:xfrm>
          <a:prstGeom prst="rect">
            <a:avLst/>
          </a:prstGeom>
        </p:spPr>
      </p:pic>
      <p:sp>
        <p:nvSpPr>
          <p:cNvPr id="5" name="TextBox 4">
            <a:extLst>
              <a:ext uri="{FF2B5EF4-FFF2-40B4-BE49-F238E27FC236}">
                <a16:creationId xmlns="" xmlns:a16="http://schemas.microsoft.com/office/drawing/2014/main" id="{CE7365C8-9704-7269-0F24-DCE988577E76}"/>
              </a:ext>
            </a:extLst>
          </p:cNvPr>
          <p:cNvSpPr txBox="1"/>
          <p:nvPr/>
        </p:nvSpPr>
        <p:spPr>
          <a:xfrm>
            <a:off x="1907704" y="3861048"/>
            <a:ext cx="4464496" cy="2123658"/>
          </a:xfrm>
          <a:prstGeom prst="rect">
            <a:avLst/>
          </a:prstGeom>
          <a:noFill/>
        </p:spPr>
        <p:txBody>
          <a:bodyPr wrap="square" rtlCol="0">
            <a:spAutoFit/>
          </a:bodyPr>
          <a:lstStyle/>
          <a:p>
            <a:pPr algn="ctr"/>
            <a:r>
              <a:rPr lang="en-US" sz="6600" b="1" smtClean="0">
                <a:solidFill>
                  <a:srgbClr val="FF0000"/>
                </a:solidFill>
                <a:effectLst>
                  <a:outerShdw blurRad="38100" dist="38100" dir="2700000" algn="tl">
                    <a:srgbClr val="000000">
                      <a:alpha val="43137"/>
                    </a:srgbClr>
                  </a:outerShdw>
                </a:effectLst>
                <a:latin typeface="UTM LinotypeZapfino KT" panose="02040603050506020204" pitchFamily="18" charset="0"/>
              </a:rPr>
              <a:t>HÀN QUỐC</a:t>
            </a:r>
            <a:endParaRPr lang="en-US" sz="6600" b="1">
              <a:solidFill>
                <a:srgbClr val="FF0000"/>
              </a:solidFill>
              <a:effectLst>
                <a:outerShdw blurRad="38100" dist="38100" dir="2700000" algn="tl">
                  <a:srgbClr val="000000">
                    <a:alpha val="43137"/>
                  </a:srgbClr>
                </a:outerShdw>
              </a:effectLst>
              <a:latin typeface="UTM LinotypeZapfino KT" panose="02040603050506020204" pitchFamily="18" charset="0"/>
            </a:endParaRPr>
          </a:p>
        </p:txBody>
      </p:sp>
    </p:spTree>
    <p:extLst>
      <p:ext uri="{BB962C8B-B14F-4D97-AF65-F5344CB8AC3E}">
        <p14:creationId xmlns:p14="http://schemas.microsoft.com/office/powerpoint/2010/main" val="296159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descr="Gan là nhà máy thải độc, muốn gan khoẻ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10" descr="Gan là nhà máy thải độc, muốn gan khoẻ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13" descr="Thủ đô Seoul Hàn Quốc: top 10 điểm đế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Picture 17">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028D1355-CEF6-3700-7FFE-D2BEBE0700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166816" y="764704"/>
            <a:ext cx="9505056" cy="6237312"/>
          </a:xfrm>
          <a:prstGeom prst="rect">
            <a:avLst/>
          </a:prstGeom>
        </p:spPr>
      </p:pic>
      <p:sp>
        <p:nvSpPr>
          <p:cNvPr id="20" name="TextBox 19">
            <a:extLst>
              <a:ext uri="{FF2B5EF4-FFF2-40B4-BE49-F238E27FC236}">
                <a16:creationId xmlns="" xmlns:a16="http://schemas.microsoft.com/office/drawing/2014/main" id="{CE7365C8-9704-7269-0F24-DCE988577E76}"/>
              </a:ext>
            </a:extLst>
          </p:cNvPr>
          <p:cNvSpPr txBox="1"/>
          <p:nvPr/>
        </p:nvSpPr>
        <p:spPr>
          <a:xfrm>
            <a:off x="662501" y="1196752"/>
            <a:ext cx="7775649" cy="3970318"/>
          </a:xfrm>
          <a:prstGeom prst="rect">
            <a:avLst/>
          </a:prstGeom>
          <a:noFill/>
        </p:spPr>
        <p:txBody>
          <a:bodyPr wrap="square" rtlCol="0">
            <a:spAutoFit/>
          </a:bodyPr>
          <a:lstStyle/>
          <a:p>
            <a:pPr algn="just"/>
            <a:r>
              <a:rPr lang="vi-VN" sz="3600" b="1" smtClean="0">
                <a:latin typeface="UTM LinotypeZapfino KT" panose="02040603050506020204" pitchFamily="18" charset="0"/>
              </a:rPr>
              <a:t>"Xin chào mọi người! Chúng tôi rất vui </a:t>
            </a:r>
            <a:r>
              <a:rPr lang="vi-VN" sz="3200" b="1" smtClean="0">
                <a:latin typeface="UTM LinotypeZapfino KT" panose="02040603050506020204" pitchFamily="18" charset="0"/>
              </a:rPr>
              <a:t>được</a:t>
            </a:r>
            <a:r>
              <a:rPr lang="vi-VN" sz="3600" b="1" smtClean="0">
                <a:latin typeface="UTM LinotypeZapfino KT" panose="02040603050506020204" pitchFamily="18" charset="0"/>
              </a:rPr>
              <a:t> có mặt ở đây hôm nay!"Chúng tôi là đội Hàn Quốc, và chúng tôi rất tự hào đại diện cho đất nước của mình trong sự kiện này. Bây giờ, tôi xin phép được giới thiệu từng thành viên trong đội:</a:t>
            </a:r>
            <a:endParaRPr lang="vi-VN" sz="3600" b="1">
              <a:latin typeface="UTM LinotypeZapfino KT" panose="02040603050506020204" pitchFamily="18" charset="0"/>
            </a:endParaRPr>
          </a:p>
        </p:txBody>
      </p:sp>
      <p:sp>
        <p:nvSpPr>
          <p:cNvPr id="21" name="TextBox 20">
            <a:extLst>
              <a:ext uri="{FF2B5EF4-FFF2-40B4-BE49-F238E27FC236}">
                <a16:creationId xmlns="" xmlns:a16="http://schemas.microsoft.com/office/drawing/2014/main" id="{CE7365C8-9704-7269-0F24-DCE988577E76}"/>
              </a:ext>
            </a:extLst>
          </p:cNvPr>
          <p:cNvSpPr txBox="1"/>
          <p:nvPr/>
        </p:nvSpPr>
        <p:spPr>
          <a:xfrm>
            <a:off x="697887" y="1196752"/>
            <a:ext cx="7775649" cy="3970318"/>
          </a:xfrm>
          <a:prstGeom prst="rect">
            <a:avLst/>
          </a:prstGeom>
          <a:noFill/>
        </p:spPr>
        <p:txBody>
          <a:bodyPr wrap="square" rtlCol="0">
            <a:spAutoFit/>
          </a:bodyPr>
          <a:lstStyle/>
          <a:p>
            <a:pPr algn="just"/>
            <a:r>
              <a:rPr lang="vi-VN" sz="3600" b="1">
                <a:latin typeface="UTM LinotypeZapfino KT" panose="02040603050506020204" pitchFamily="18" charset="0"/>
              </a:rPr>
              <a:t>Đây là Min-jun đội trưởng, còn đây là Ji-ho người hỗ trợ,đây là Hana đội phó và tôi Yuna thành viên trong đội. Đây là quốc kỳ của Hàn Quốc, hay còn gọi là 'Taegeukgi'. Nó biểu tượng cho sự hòa hợp và cân bằng trong tự nhiên. </a:t>
            </a:r>
          </a:p>
        </p:txBody>
      </p:sp>
      <p:sp>
        <p:nvSpPr>
          <p:cNvPr id="22" name="TextBox 21">
            <a:extLst>
              <a:ext uri="{FF2B5EF4-FFF2-40B4-BE49-F238E27FC236}">
                <a16:creationId xmlns="" xmlns:a16="http://schemas.microsoft.com/office/drawing/2014/main" id="{CE7365C8-9704-7269-0F24-DCE988577E76}"/>
              </a:ext>
            </a:extLst>
          </p:cNvPr>
          <p:cNvSpPr txBox="1"/>
          <p:nvPr/>
        </p:nvSpPr>
        <p:spPr>
          <a:xfrm>
            <a:off x="723069" y="1196752"/>
            <a:ext cx="7775649" cy="4524315"/>
          </a:xfrm>
          <a:prstGeom prst="rect">
            <a:avLst/>
          </a:prstGeom>
          <a:noFill/>
        </p:spPr>
        <p:txBody>
          <a:bodyPr wrap="square" rtlCol="0">
            <a:spAutoFit/>
          </a:bodyPr>
          <a:lstStyle/>
          <a:p>
            <a:pPr algn="just"/>
            <a:r>
              <a:rPr lang="vi-VN" sz="3200" b="1">
                <a:latin typeface="UTM LinotypeZapfino KT" panose="02040603050506020204" pitchFamily="18" charset="0"/>
              </a:rPr>
              <a:t>Màu trắng của lá cờ tượng trưng cho hòa bình, màu đỏ và xanh thể hiện hai yếu tố đối lập, và các hình tròn thể hiện sự chuyển động và sự sống. Hàn Quốc nổi tiếng với nền văn hóa phong phú, lịch sử lâu đời và những thành tựu công nghệ tiên tiến. Dưới đây là một số hình ảnh tuyệt đẹp về Hàn Quốc, từ các ngôi đền cổ xưa đến những thành phố hiện đại."</a:t>
            </a:r>
          </a:p>
        </p:txBody>
      </p:sp>
      <p:sp>
        <p:nvSpPr>
          <p:cNvPr id="23" name="TextBox 22">
            <a:extLst>
              <a:ext uri="{FF2B5EF4-FFF2-40B4-BE49-F238E27FC236}">
                <a16:creationId xmlns="" xmlns:a16="http://schemas.microsoft.com/office/drawing/2014/main" id="{CE7365C8-9704-7269-0F24-DCE988577E76}"/>
              </a:ext>
            </a:extLst>
          </p:cNvPr>
          <p:cNvSpPr txBox="1"/>
          <p:nvPr/>
        </p:nvSpPr>
        <p:spPr>
          <a:xfrm>
            <a:off x="875469" y="1349152"/>
            <a:ext cx="7775649" cy="2554545"/>
          </a:xfrm>
          <a:prstGeom prst="rect">
            <a:avLst/>
          </a:prstGeom>
          <a:noFill/>
        </p:spPr>
        <p:txBody>
          <a:bodyPr wrap="square" rtlCol="0">
            <a:spAutoFit/>
          </a:bodyPr>
          <a:lstStyle/>
          <a:p>
            <a:pPr algn="just"/>
            <a:r>
              <a:rPr lang="vi-VN" sz="3200" b="1">
                <a:latin typeface="UTM LinotypeZapfino KT" panose="02040603050506020204" pitchFamily="18" charset="0"/>
              </a:rPr>
              <a:t>Hy vọng rằng qua buổi trò chuyện này, mọi người sẽ hiểu rõ hơn về đất nước và văn hóa Hàn Quốc. Chúng tôi rất mong chờ được tham gia vào các hoạt động và giao lưu với tất cả các bạn!" </a:t>
            </a:r>
          </a:p>
        </p:txBody>
      </p:sp>
    </p:spTree>
    <p:extLst>
      <p:ext uri="{BB962C8B-B14F-4D97-AF65-F5344CB8AC3E}">
        <p14:creationId xmlns:p14="http://schemas.microsoft.com/office/powerpoint/2010/main" val="1931609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2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P spid="22" grpId="0"/>
      <p:bldP spid="22" grpId="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ìm hiểu ý nghĩa lá cờ Hàn Quố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5" y="7936"/>
            <a:ext cx="9145187"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descr="https://encrypted-tbn2.gstatic.com/licensed-image?q=tbn:ANd9GcTV-LQwpWkkNU5JhBbpkNCbAGVLsJlJiflSdKjHQhyMDnd2CL-4O87RkCUVWEI1WIplxzqMN7oEJkDg6idRYYI4pke20QxYaAhSBHaK6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 y="-744"/>
            <a:ext cx="9143999" cy="6889998"/>
          </a:xfrm>
          <a:prstGeom prst="rect">
            <a:avLst/>
          </a:prstGeom>
          <a:solidFill>
            <a:srgbClr val="00B0F0"/>
          </a:solidFill>
        </p:spPr>
      </p:pic>
      <p:sp>
        <p:nvSpPr>
          <p:cNvPr id="5" name="Rectangle 4"/>
          <p:cNvSpPr/>
          <p:nvPr/>
        </p:nvSpPr>
        <p:spPr>
          <a:xfrm>
            <a:off x="0" y="0"/>
            <a:ext cx="4660250" cy="584775"/>
          </a:xfrm>
          <a:prstGeom prst="rect">
            <a:avLst/>
          </a:prstGeom>
          <a:solidFill>
            <a:schemeClr val="accent4">
              <a:lumMod val="20000"/>
              <a:lumOff val="80000"/>
            </a:schemeClr>
          </a:solidFill>
          <a:ln>
            <a:solidFill>
              <a:srgbClr val="00B0F0"/>
            </a:solidFill>
          </a:ln>
        </p:spPr>
        <p:txBody>
          <a:bodyPr wrap="none">
            <a:spAutoFit/>
          </a:bodyPr>
          <a:lstStyle/>
          <a:p>
            <a:r>
              <a:rPr lang="vi-VN" sz="2800">
                <a:latin typeface="UTM Avo"/>
              </a:rPr>
              <a:t>Cung </a:t>
            </a:r>
            <a:r>
              <a:rPr lang="vi-VN" sz="3200">
                <a:latin typeface="UTM Avo"/>
              </a:rPr>
              <a:t>điện</a:t>
            </a:r>
            <a:r>
              <a:rPr lang="vi-VN" sz="2800">
                <a:latin typeface="UTM Avo"/>
              </a:rPr>
              <a:t> Gyeongbokgung</a:t>
            </a:r>
          </a:p>
        </p:txBody>
      </p:sp>
      <p:pic>
        <p:nvPicPr>
          <p:cNvPr id="6"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9585"/>
            <a:ext cx="9144000" cy="7021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5" y="-300385"/>
            <a:ext cx="9180972" cy="718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10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 calcmode="lin" valueType="num">
                                      <p:cBhvr>
                                        <p:cTn id="7" dur="1000" fill="hold"/>
                                        <p:tgtEl>
                                          <p:spTgt spid="2051"/>
                                        </p:tgtEl>
                                        <p:attrNameLst>
                                          <p:attrName>ppt_w</p:attrName>
                                        </p:attrNameLst>
                                      </p:cBhvr>
                                      <p:tavLst>
                                        <p:tav tm="0">
                                          <p:val>
                                            <p:fltVal val="0"/>
                                          </p:val>
                                        </p:tav>
                                        <p:tav tm="100000">
                                          <p:val>
                                            <p:strVal val="#ppt_w"/>
                                          </p:val>
                                        </p:tav>
                                      </p:tavLst>
                                    </p:anim>
                                    <p:anim calcmode="lin" valueType="num">
                                      <p:cBhvr>
                                        <p:cTn id="8" dur="1000" fill="hold"/>
                                        <p:tgtEl>
                                          <p:spTgt spid="2051"/>
                                        </p:tgtEl>
                                        <p:attrNameLst>
                                          <p:attrName>ppt_h</p:attrName>
                                        </p:attrNameLst>
                                      </p:cBhvr>
                                      <p:tavLst>
                                        <p:tav tm="0">
                                          <p:val>
                                            <p:fltVal val="0"/>
                                          </p:val>
                                        </p:tav>
                                        <p:tav tm="100000">
                                          <p:val>
                                            <p:strVal val="#ppt_h"/>
                                          </p:val>
                                        </p:tav>
                                      </p:tavLst>
                                    </p:anim>
                                    <p:anim calcmode="lin" valueType="num">
                                      <p:cBhvr>
                                        <p:cTn id="9" dur="1000" fill="hold"/>
                                        <p:tgtEl>
                                          <p:spTgt spid="2051"/>
                                        </p:tgtEl>
                                        <p:attrNameLst>
                                          <p:attrName>style.rotation</p:attrName>
                                        </p:attrNameLst>
                                      </p:cBhvr>
                                      <p:tavLst>
                                        <p:tav tm="0">
                                          <p:val>
                                            <p:fltVal val="90"/>
                                          </p:val>
                                        </p:tav>
                                        <p:tav tm="100000">
                                          <p:val>
                                            <p:fltVal val="0"/>
                                          </p:val>
                                        </p:tav>
                                      </p:tavLst>
                                    </p:anim>
                                    <p:animEffect transition="in" filter="fade">
                                      <p:cBhvr>
                                        <p:cTn id="10" dur="1000"/>
                                        <p:tgtEl>
                                          <p:spTgt spid="205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8" descr="Gan là nhà máy thải độc, muốn gan khoẻ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7" name="AutoShape 10" descr="Gan là nhà máy thải độc, muốn gan khoẻ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8" name="AutoShape 13" descr="Thủ đô Seoul Hàn Quốc: top 10 điểm đến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8" name="Picture 17">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028D1355-CEF6-3700-7FFE-D2BEBE070062}"/>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8">
            <a:extLst>
              <a:ext uri="{FF2B5EF4-FFF2-40B4-BE49-F238E27FC236}">
                <a16:creationId xmlns:lc="http://schemas.openxmlformats.org/drawingml/2006/lockedCanvas" xmlns:a16="http://schemas.microsoft.com/office/drawing/2014/main" xmlns="" xmlns:w="http://schemas.openxmlformats.org/wordprocessingml/2006/main" xmlns:w10="urn:schemas-microsoft-com:office:word" xmlns:v="urn:schemas-microsoft-com:vml" xmlns:o="urn:schemas-microsoft-com:office:offic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id="{8BABA509-3A73-BE37-456F-DDDAB29AA58D}"/>
              </a:ext>
            </a:extLst>
          </p:cNvPr>
          <p:cNvPicPr/>
          <p:nvPr/>
        </p:nvPicPr>
        <p:blipFill>
          <a:blip r:embed="rId3"/>
          <a:stretch>
            <a:fillRect/>
          </a:stretch>
        </p:blipFill>
        <p:spPr>
          <a:xfrm>
            <a:off x="-166816" y="764704"/>
            <a:ext cx="9505056" cy="6237312"/>
          </a:xfrm>
          <a:prstGeom prst="rect">
            <a:avLst/>
          </a:prstGeom>
        </p:spPr>
      </p:pic>
      <p:sp>
        <p:nvSpPr>
          <p:cNvPr id="23" name="TextBox 22">
            <a:extLst>
              <a:ext uri="{FF2B5EF4-FFF2-40B4-BE49-F238E27FC236}">
                <a16:creationId xmlns="" xmlns:a16="http://schemas.microsoft.com/office/drawing/2014/main" id="{CE7365C8-9704-7269-0F24-DCE988577E76}"/>
              </a:ext>
            </a:extLst>
          </p:cNvPr>
          <p:cNvSpPr txBox="1"/>
          <p:nvPr/>
        </p:nvSpPr>
        <p:spPr>
          <a:xfrm>
            <a:off x="697887" y="1484784"/>
            <a:ext cx="7775649" cy="3785652"/>
          </a:xfrm>
          <a:prstGeom prst="rect">
            <a:avLst/>
          </a:prstGeom>
          <a:noFill/>
        </p:spPr>
        <p:txBody>
          <a:bodyPr wrap="square" rtlCol="0">
            <a:spAutoFit/>
          </a:bodyPr>
          <a:lstStyle/>
          <a:p>
            <a:pPr algn="just"/>
            <a:r>
              <a:rPr lang="vi-VN" sz="4000" b="1">
                <a:latin typeface="UTM LinotypeZapfino KT" panose="02040603050506020204" pitchFamily="18" charset="0"/>
              </a:rPr>
              <a:t>Hy vọng rằng qua buổi trò chuyện này, mọi người sẽ hiểu rõ hơn về đất nước và văn hóa Hàn Quốc. Chúng tôi rất mong chờ được tham gia vào các hoạt động và giao lưu với tất cả các bạn!" </a:t>
            </a:r>
          </a:p>
        </p:txBody>
      </p:sp>
    </p:spTree>
    <p:extLst>
      <p:ext uri="{BB962C8B-B14F-4D97-AF65-F5344CB8AC3E}">
        <p14:creationId xmlns:p14="http://schemas.microsoft.com/office/powerpoint/2010/main" val="306442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4760717D-8D85-0DB7-3F03-409BB5A2BA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CE7365C8-9704-7269-0F24-DCE988577E76}"/>
              </a:ext>
            </a:extLst>
          </p:cNvPr>
          <p:cNvSpPr txBox="1"/>
          <p:nvPr/>
        </p:nvSpPr>
        <p:spPr>
          <a:xfrm>
            <a:off x="0" y="836712"/>
            <a:ext cx="9144000" cy="4339650"/>
          </a:xfrm>
          <a:prstGeom prst="rect">
            <a:avLst/>
          </a:prstGeom>
          <a:noFill/>
        </p:spPr>
        <p:txBody>
          <a:bodyPr wrap="square" rtlCol="0">
            <a:spAutoFit/>
          </a:bodyPr>
          <a:lstStyle/>
          <a:p>
            <a:pPr algn="ctr"/>
            <a:r>
              <a:rPr lang="en-US" sz="13800" b="1">
                <a:solidFill>
                  <a:srgbClr val="FF0000"/>
                </a:solidFill>
                <a:effectLst>
                  <a:outerShdw blurRad="38100" dist="38100" dir="2700000" algn="tl">
                    <a:srgbClr val="000000">
                      <a:alpha val="43137"/>
                    </a:srgbClr>
                  </a:outerShdw>
                </a:effectLst>
                <a:latin typeface="UTM LinotypeZapfino KT" panose="02040603050506020204" pitchFamily="18" charset="0"/>
              </a:rPr>
              <a:t>Chúc các em học tốt!</a:t>
            </a:r>
          </a:p>
        </p:txBody>
      </p:sp>
    </p:spTree>
    <p:extLst>
      <p:ext uri="{BB962C8B-B14F-4D97-AF65-F5344CB8AC3E}">
        <p14:creationId xmlns:p14="http://schemas.microsoft.com/office/powerpoint/2010/main" val="6174853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431</TotalTime>
  <Words>475</Words>
  <Application>Microsoft Office PowerPoint</Application>
  <PresentationFormat>On-screen Show (4:3)</PresentationFormat>
  <Paragraphs>22</Paragraphs>
  <Slides>9</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Times New Roman</vt:lpstr>
      <vt:lpstr>UTM Avo</vt:lpstr>
      <vt:lpstr>UTM Deutsch Gothic</vt:lpstr>
      <vt:lpstr>UTM LinotypeZapfino KT</vt:lpstr>
      <vt:lpstr>UTM Showcard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HBK</cp:lastModifiedBy>
  <cp:revision>76</cp:revision>
  <dcterms:created xsi:type="dcterms:W3CDTF">2024-09-24T14:24:44Z</dcterms:created>
  <dcterms:modified xsi:type="dcterms:W3CDTF">2025-05-08T08:21:06Z</dcterms:modified>
</cp:coreProperties>
</file>