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6" r:id="rId3"/>
  </p:sldMasterIdLst>
  <p:notesMasterIdLst>
    <p:notesMasterId r:id="rId24"/>
  </p:notesMasterIdLst>
  <p:sldIdLst>
    <p:sldId id="259" r:id="rId4"/>
    <p:sldId id="1546" r:id="rId5"/>
    <p:sldId id="1565" r:id="rId6"/>
    <p:sldId id="261" r:id="rId7"/>
    <p:sldId id="1568" r:id="rId8"/>
    <p:sldId id="262" r:id="rId9"/>
    <p:sldId id="1569" r:id="rId10"/>
    <p:sldId id="1570" r:id="rId11"/>
    <p:sldId id="1553" r:id="rId12"/>
    <p:sldId id="1549" r:id="rId13"/>
    <p:sldId id="1566" r:id="rId14"/>
    <p:sldId id="1567" r:id="rId15"/>
    <p:sldId id="1563" r:id="rId16"/>
    <p:sldId id="1572" r:id="rId17"/>
    <p:sldId id="1573" r:id="rId18"/>
    <p:sldId id="1574" r:id="rId19"/>
    <p:sldId id="1575" r:id="rId20"/>
    <p:sldId id="1547" r:id="rId21"/>
    <p:sldId id="1564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C7934-A5CB-44B7-ABDA-1222D4442072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967ED-E2E1-457D-8ABE-B239EE01E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45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666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708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828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436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38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C8BC-32A5-41CA-88DD-3CEDC5A2D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729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145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068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79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968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889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7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60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65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4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07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62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65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08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17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3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52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1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1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5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5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49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14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3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6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11" Type="http://schemas.openxmlformats.org/officeDocument/2006/relationships/image" Target="../media/image22.png"/><Relationship Id="rId5" Type="http://schemas.openxmlformats.org/officeDocument/2006/relationships/image" Target="../media/image17.gif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11" Type="http://schemas.openxmlformats.org/officeDocument/2006/relationships/image" Target="../media/image22.png"/><Relationship Id="rId5" Type="http://schemas.openxmlformats.org/officeDocument/2006/relationships/image" Target="../media/image17.gif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11" Type="http://schemas.openxmlformats.org/officeDocument/2006/relationships/image" Target="../media/image25.png"/><Relationship Id="rId5" Type="http://schemas.openxmlformats.org/officeDocument/2006/relationships/image" Target="../media/image17.gif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11" Type="http://schemas.openxmlformats.org/officeDocument/2006/relationships/image" Target="../media/image22.png"/><Relationship Id="rId5" Type="http://schemas.openxmlformats.org/officeDocument/2006/relationships/image" Target="../media/image17.gif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11" Type="http://schemas.openxmlformats.org/officeDocument/2006/relationships/image" Target="../media/image25.png"/><Relationship Id="rId5" Type="http://schemas.openxmlformats.org/officeDocument/2006/relationships/image" Target="../media/image17.gif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6544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26378" y="-270964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663429" y="1422688"/>
            <a:ext cx="1919200" cy="201169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EFDBA-B5BF-164D-E93E-F4C3F257D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37182" y="1021174"/>
            <a:ext cx="4895512" cy="1201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D735E3-6911-8BB1-3198-06C5949FA5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4986" y="836715"/>
            <a:ext cx="2255716" cy="17009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5248F-CD45-0DAB-98D4-EC4A90D18CAD}"/>
              </a:ext>
            </a:extLst>
          </p:cNvPr>
          <p:cNvSpPr txBox="1"/>
          <p:nvPr/>
        </p:nvSpPr>
        <p:spPr>
          <a:xfrm>
            <a:off x="3057446" y="2286613"/>
            <a:ext cx="59248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LUYỆN TẬP CHUNG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FF7275-F57B-FE48-0A70-7AF35F63D0BA}"/>
              </a:ext>
            </a:extLst>
          </p:cNvPr>
          <p:cNvSpPr/>
          <p:nvPr/>
        </p:nvSpPr>
        <p:spPr>
          <a:xfrm>
            <a:off x="1123627" y="1174301"/>
            <a:ext cx="1301858" cy="9922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67</a:t>
            </a:r>
          </a:p>
        </p:txBody>
      </p:sp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4DC7D1-61F3-B09C-DCC9-508F57CC626E}"/>
                  </a:ext>
                </a:extLst>
              </p:cNvPr>
              <p:cNvSpPr txBox="1"/>
              <p:nvPr/>
            </p:nvSpPr>
            <p:spPr>
              <a:xfrm>
                <a:off x="490768" y="4110446"/>
                <a:ext cx="4891130" cy="2178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8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</a:t>
                </a:r>
                <a:r>
                  <a:rPr kumimoji="0" lang="en-US" sz="2800" b="0" i="0" u="sng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sng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giải</a:t>
                </a:r>
                <a:endParaRPr kumimoji="0" lang="en-US" sz="2800" b="0" i="0" u="sng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800" baseline="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  </a:t>
                </a:r>
                <a:r>
                  <a:rPr lang="en-US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/>
                <a:r>
                  <a:rPr lang="en-US" sz="3200" dirty="0">
                    <a:solidFill>
                      <a:prstClr val="black"/>
                    </a:solidFill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12,5 (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dm</a:t>
                </a:r>
                <a:r>
                  <a:rPr lang="en-US" sz="28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2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</a:t>
                </a:r>
              </a:p>
              <a:p>
                <a:pPr lvl="0"/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            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: 12,5 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dm</a:t>
                </a:r>
                <a:r>
                  <a:rPr lang="en-US" sz="28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2</a:t>
                </a:r>
                <a:endPara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4DC7D1-61F3-B09C-DCC9-508F57CC6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68" y="4110446"/>
                <a:ext cx="4891130" cy="2178738"/>
              </a:xfrm>
              <a:prstGeom prst="rect">
                <a:avLst/>
              </a:prstGeom>
              <a:blipFill>
                <a:blip r:embed="rId3"/>
                <a:stretch>
                  <a:fillRect l="-2618" t="-2793" b="-6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1340B14-AE16-166C-3ADC-1849403BB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79" y="625052"/>
            <a:ext cx="10621369" cy="3485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DEC24F-4985-5433-08F2-02087B3E19CB}"/>
                  </a:ext>
                </a:extLst>
              </p:cNvPr>
              <p:cNvSpPr txBox="1"/>
              <p:nvPr/>
            </p:nvSpPr>
            <p:spPr>
              <a:xfrm>
                <a:off x="6721751" y="4110446"/>
                <a:ext cx="4891130" cy="2609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8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</a:t>
                </a:r>
                <a:r>
                  <a:rPr kumimoji="0" lang="en-US" sz="2800" b="0" i="0" u="sng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sng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giải</a:t>
                </a:r>
                <a:endParaRPr kumimoji="0" lang="en-US" sz="2800" b="0" i="0" u="sng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800" noProof="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800" noProof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40 dm =4 m</a:t>
                </a:r>
                <a:endParaRPr kumimoji="0" lang="en-US" sz="2800" b="0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800" baseline="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B </a:t>
                </a:r>
                <a:r>
                  <a:rPr lang="en-US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3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(5+2) 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14 (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</a:t>
                </a:r>
                <a:r>
                  <a:rPr lang="en-US" sz="28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2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</a:t>
                </a:r>
              </a:p>
              <a:p>
                <a:pPr lvl="0"/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            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: 14 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</a:t>
                </a:r>
                <a:r>
                  <a:rPr lang="en-US" sz="28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2</a:t>
                </a:r>
                <a:endPara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DEC24F-4985-5433-08F2-02087B3E1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751" y="4110446"/>
                <a:ext cx="4891130" cy="2609625"/>
              </a:xfrm>
              <a:prstGeom prst="rect">
                <a:avLst/>
              </a:prstGeom>
              <a:blipFill>
                <a:blip r:embed="rId5"/>
                <a:stretch>
                  <a:fillRect l="-2618" t="-2336" b="-6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43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4DC7D1-61F3-B09C-DCC9-508F57CC626E}"/>
              </a:ext>
            </a:extLst>
          </p:cNvPr>
          <p:cNvSpPr txBox="1"/>
          <p:nvPr/>
        </p:nvSpPr>
        <p:spPr>
          <a:xfrm>
            <a:off x="8818874" y="2104257"/>
            <a:ext cx="3169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/>
            <a:r>
              <a:rPr lang="en-US" sz="2000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35 x 40 =  1400 (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DEC24F-4985-5433-08F2-02087B3E19CB}"/>
                  </a:ext>
                </a:extLst>
              </p:cNvPr>
              <p:cNvSpPr txBox="1"/>
              <p:nvPr/>
            </p:nvSpPr>
            <p:spPr>
              <a:xfrm>
                <a:off x="384902" y="4071394"/>
                <a:ext cx="5327921" cy="2052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 </a:t>
                </a:r>
                <a:r>
                  <a:rPr kumimoji="0" lang="en-US" sz="24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giải</a:t>
                </a:r>
                <a:endPara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Chu vi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mảnh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hình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C: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字魂59号-创粗黑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52+35+40+45+13+85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270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m)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            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DEC24F-4985-5433-08F2-02087B3E1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02" y="4071394"/>
                <a:ext cx="5327921" cy="2052165"/>
              </a:xfrm>
              <a:prstGeom prst="rect">
                <a:avLst/>
              </a:prstGeom>
              <a:blipFill>
                <a:blip r:embed="rId3"/>
                <a:stretch>
                  <a:fillRect t="-2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F22725-6641-8F50-EF63-7BC727BB261B}"/>
                  </a:ext>
                </a:extLst>
              </p:cNvPr>
              <p:cNvSpPr txBox="1"/>
              <p:nvPr/>
            </p:nvSpPr>
            <p:spPr>
              <a:xfrm>
                <a:off x="8592210" y="4355552"/>
                <a:ext cx="3214887" cy="89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Diện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tích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thang:</a:t>
                </a:r>
              </a:p>
              <a:p>
                <a:pPr lvl="0" algn="ctr"/>
                <a:r>
                  <a:rPr lang="en-US" sz="2000" dirty="0">
                    <a:solidFill>
                      <a:prstClr val="black"/>
                    </a:solidFill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12  =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2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</a:t>
                </a:r>
                <a:r>
                  <a:rPr lang="en-US" sz="20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2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F22725-6641-8F50-EF63-7BC727BB2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210" y="4355552"/>
                <a:ext cx="3214887" cy="896207"/>
              </a:xfrm>
              <a:prstGeom prst="rect">
                <a:avLst/>
              </a:prstGeom>
              <a:blipFill>
                <a:blip r:embed="rId4"/>
                <a:stretch>
                  <a:fillRect t="-3378" b="-3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5BBB902-8F42-DC50-0199-67D1CD86F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486" y="551945"/>
            <a:ext cx="9335587" cy="600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16CF3E-3937-8565-EA24-BDF9235B7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275" y="471235"/>
            <a:ext cx="643211" cy="7622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79BFCA-B907-2DAF-616C-7102CB5B5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124" y="1152783"/>
            <a:ext cx="4208959" cy="270040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F87C1D-376A-9C23-1C60-46FCE13BD4D9}"/>
              </a:ext>
            </a:extLst>
          </p:cNvPr>
          <p:cNvCxnSpPr>
            <a:cxnSpLocks/>
          </p:cNvCxnSpPr>
          <p:nvPr/>
        </p:nvCxnSpPr>
        <p:spPr>
          <a:xfrm>
            <a:off x="4354286" y="2734492"/>
            <a:ext cx="10828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1105B47-A33E-2B8E-06D0-2DF9CD2E204C}"/>
              </a:ext>
            </a:extLst>
          </p:cNvPr>
          <p:cNvSpPr txBox="1"/>
          <p:nvPr/>
        </p:nvSpPr>
        <p:spPr>
          <a:xfrm>
            <a:off x="537887" y="3344353"/>
            <a:ext cx="153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 vi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C2586E-5FA1-960C-C2F1-07839E25882F}"/>
              </a:ext>
            </a:extLst>
          </p:cNvPr>
          <p:cNvSpPr txBox="1"/>
          <p:nvPr/>
        </p:nvSpPr>
        <p:spPr>
          <a:xfrm>
            <a:off x="9360800" y="1383239"/>
            <a:ext cx="2085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077144-E2BC-F9EB-4892-68E2BF3EFB80}"/>
              </a:ext>
            </a:extLst>
          </p:cNvPr>
          <p:cNvSpPr txBox="1"/>
          <p:nvPr/>
        </p:nvSpPr>
        <p:spPr>
          <a:xfrm>
            <a:off x="8592210" y="5312977"/>
            <a:ext cx="3312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sz="2000" b="0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0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2000" b="0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0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kumimoji="0" lang="en-US" sz="2000" b="0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0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000" b="0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C:</a:t>
            </a:r>
          </a:p>
          <a:p>
            <a:pPr lvl="0"/>
            <a:r>
              <a:rPr lang="en-US" sz="2000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1400 + 990 =  2150 (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2390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lvl="0"/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7B614A8-7E8B-255D-A8C1-29E20E003728}"/>
              </a:ext>
            </a:extLst>
          </p:cNvPr>
          <p:cNvCxnSpPr>
            <a:cxnSpLocks/>
          </p:cNvCxnSpPr>
          <p:nvPr/>
        </p:nvCxnSpPr>
        <p:spPr>
          <a:xfrm>
            <a:off x="2738846" y="1049383"/>
            <a:ext cx="10828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16EB47-8721-FD90-B134-C37A53372D55}"/>
              </a:ext>
            </a:extLst>
          </p:cNvPr>
          <p:cNvCxnSpPr>
            <a:cxnSpLocks/>
          </p:cNvCxnSpPr>
          <p:nvPr/>
        </p:nvCxnSpPr>
        <p:spPr>
          <a:xfrm>
            <a:off x="4354286" y="1036321"/>
            <a:ext cx="10828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39D1498-D27E-2186-72BA-D036C160C9A7}"/>
              </a:ext>
            </a:extLst>
          </p:cNvPr>
          <p:cNvSpPr txBox="1"/>
          <p:nvPr/>
        </p:nvSpPr>
        <p:spPr>
          <a:xfrm>
            <a:off x="8439226" y="3108460"/>
            <a:ext cx="3214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thang:</a:t>
            </a:r>
            <a:endParaRPr lang="en-US" sz="2000" baseline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000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000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= 80 (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thang: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52 – 40 = 12 (m)</a:t>
            </a:r>
          </a:p>
        </p:txBody>
      </p:sp>
    </p:spTree>
    <p:extLst>
      <p:ext uri="{BB962C8B-B14F-4D97-AF65-F5344CB8AC3E}">
        <p14:creationId xmlns:p14="http://schemas.microsoft.com/office/powerpoint/2010/main" val="246457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11" grpId="0"/>
      <p:bldP spid="24" grpId="0"/>
      <p:bldP spid="25" grpId="0"/>
      <p:bldP spid="26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57316" y="159774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4DC7D1-61F3-B09C-DCC9-508F57CC626E}"/>
              </a:ext>
            </a:extLst>
          </p:cNvPr>
          <p:cNvSpPr txBox="1"/>
          <p:nvPr/>
        </p:nvSpPr>
        <p:spPr>
          <a:xfrm>
            <a:off x="8078002" y="1955107"/>
            <a:ext cx="3169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x 4 =  16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BBB902-8F42-DC50-0199-67D1CD86F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486" y="551945"/>
            <a:ext cx="9335587" cy="600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16CF3E-3937-8565-EA24-BDF9235B7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75" y="471235"/>
            <a:ext cx="643211" cy="7622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1105B47-A33E-2B8E-06D0-2DF9CD2E204C}"/>
              </a:ext>
            </a:extLst>
          </p:cNvPr>
          <p:cNvSpPr txBox="1"/>
          <p:nvPr/>
        </p:nvSpPr>
        <p:spPr>
          <a:xfrm>
            <a:off x="1972071" y="1807456"/>
            <a:ext cx="153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 vi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C2586E-5FA1-960C-C2F1-07839E25882F}"/>
              </a:ext>
            </a:extLst>
          </p:cNvPr>
          <p:cNvSpPr txBox="1"/>
          <p:nvPr/>
        </p:nvSpPr>
        <p:spPr>
          <a:xfrm>
            <a:off x="8681885" y="1318751"/>
            <a:ext cx="2085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077144-E2BC-F9EB-4892-68E2BF3EFB80}"/>
              </a:ext>
            </a:extLst>
          </p:cNvPr>
          <p:cNvSpPr txBox="1"/>
          <p:nvPr/>
        </p:nvSpPr>
        <p:spPr>
          <a:xfrm>
            <a:off x="7295999" y="4608147"/>
            <a:ext cx="4362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mảnh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+ 12,56 =  28,56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          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28,56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7B614A8-7E8B-255D-A8C1-29E20E003728}"/>
              </a:ext>
            </a:extLst>
          </p:cNvPr>
          <p:cNvCxnSpPr>
            <a:cxnSpLocks/>
          </p:cNvCxnSpPr>
          <p:nvPr/>
        </p:nvCxnSpPr>
        <p:spPr>
          <a:xfrm>
            <a:off x="2738846" y="1049383"/>
            <a:ext cx="10828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16EB47-8721-FD90-B134-C37A53372D55}"/>
              </a:ext>
            </a:extLst>
          </p:cNvPr>
          <p:cNvCxnSpPr>
            <a:cxnSpLocks/>
          </p:cNvCxnSpPr>
          <p:nvPr/>
        </p:nvCxnSpPr>
        <p:spPr>
          <a:xfrm>
            <a:off x="4354286" y="1036321"/>
            <a:ext cx="10828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39D1498-D27E-2186-72BA-D036C160C9A7}"/>
              </a:ext>
            </a:extLst>
          </p:cNvPr>
          <p:cNvSpPr txBox="1"/>
          <p:nvPr/>
        </p:nvSpPr>
        <p:spPr>
          <a:xfrm>
            <a:off x="7653903" y="3061547"/>
            <a:ext cx="3646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: 2 = 2 (m)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x 2 x 3,14 = 12,56 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14D9B-4D7A-3909-145F-320F0E657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487" y="1191706"/>
            <a:ext cx="2825930" cy="31231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DEC24F-4985-5433-08F2-02087B3E19CB}"/>
                  </a:ext>
                </a:extLst>
              </p:cNvPr>
              <p:cNvSpPr txBox="1"/>
              <p:nvPr/>
            </p:nvSpPr>
            <p:spPr>
              <a:xfrm>
                <a:off x="384903" y="2558012"/>
                <a:ext cx="4798282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 </a:t>
                </a:r>
                <a:r>
                  <a:rPr kumimoji="0" lang="en-US" sz="24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giải</a:t>
                </a:r>
                <a:endPara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Chu vi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hình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vuông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字魂59号-创粗黑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字魂59号-创粗黑"/>
                        <a:cs typeface="+mn-cs"/>
                      </a:rPr>
                      <m:t>4 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字魂59号-创粗黑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字魂59号-创粗黑"/>
                        <a:cs typeface="+mn-cs"/>
                      </a:rPr>
                      <m:t> 4=16 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字魂59号-创粗黑"/>
                        <a:cs typeface="+mn-cs"/>
                      </a:rPr>
                      <m:t>𝑚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字魂59号-创粗黑"/>
                        <a:cs typeface="+mn-cs"/>
                      </a:rPr>
                      <m:t>)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字魂59号-创粗黑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𝐶h𝑢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𝑣𝑖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2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𝑛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ử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𝑎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h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ì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𝑛h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𝑡𝑟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ò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𝑛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: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4 x 3,14 = 12,56 (m)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+mn-cs"/>
                  </a:rPr>
                  <a:t>Chu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+mn-cs"/>
                  </a:rPr>
                  <a:t> vi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+mn-cs"/>
                  </a:rPr>
                  <a:t>mảnh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+mn-cs"/>
                  </a:rPr>
                  <a:t>đất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+mn-cs"/>
                  </a:rPr>
                  <a:t>hình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+mn-cs"/>
                  </a:rPr>
                  <a:t> D: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aseline="0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16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+ 12,56 = 28,56 (m)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Đáp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: 28,56 m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            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DEC24F-4985-5433-08F2-02087B3E1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03" y="2558012"/>
                <a:ext cx="4798282" cy="3785652"/>
              </a:xfrm>
              <a:prstGeom prst="rect">
                <a:avLst/>
              </a:prstGeom>
              <a:blipFill>
                <a:blip r:embed="rId6"/>
                <a:stretch>
                  <a:fillRect t="-1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623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5" grpId="0"/>
      <p:bldP spid="26" grpId="0"/>
      <p:bldP spid="3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1800" i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i="1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1800" i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i="1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1800" i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i="1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1800" i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i="1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1800" i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i="1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(1) – B           (2) – A           (3) – C          (4) - 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1809576" y="412196"/>
            <a:ext cx="9924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6152B-1E2B-4259-B9A7-5E401818A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04" y="1181000"/>
            <a:ext cx="10616591" cy="4204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9738CD-D43A-AEAC-4E3F-6C6184E2D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15" y="415562"/>
            <a:ext cx="8572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9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1463041" y="412196"/>
            <a:ext cx="10551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dài1,2m 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60cm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80 cm.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AC6E3E-F354-398E-7FDD-BB2C27B07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8" y="514147"/>
            <a:ext cx="849664" cy="801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8A7B29-FA78-C4CB-B110-2399BC1386F3}"/>
              </a:ext>
            </a:extLst>
          </p:cNvPr>
          <p:cNvSpPr txBox="1"/>
          <p:nvPr/>
        </p:nvSpPr>
        <p:spPr>
          <a:xfrm>
            <a:off x="925440" y="1489414"/>
            <a:ext cx="1055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31D61-54E4-9422-64C6-F35C7B95D4DF}"/>
              </a:ext>
            </a:extLst>
          </p:cNvPr>
          <p:cNvSpPr txBox="1"/>
          <p:nvPr/>
        </p:nvSpPr>
        <p:spPr>
          <a:xfrm>
            <a:off x="925440" y="2136315"/>
            <a:ext cx="1055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BB137-550B-4BA5-599F-53ADAA8E460E}"/>
                  </a:ext>
                </a:extLst>
              </p:cNvPr>
              <p:cNvSpPr txBox="1"/>
              <p:nvPr/>
            </p:nvSpPr>
            <p:spPr>
              <a:xfrm>
                <a:off x="925440" y="2721090"/>
                <a:ext cx="10551978" cy="1221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3200" noProof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Mực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nước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bể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cao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của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bể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thể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tích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nước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bể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đó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kính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kể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BB137-550B-4BA5-599F-53ADAA8E4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440" y="2721090"/>
                <a:ext cx="10551978" cy="1221488"/>
              </a:xfrm>
              <a:prstGeom prst="rect">
                <a:avLst/>
              </a:prstGeom>
              <a:blipFill>
                <a:blip r:embed="rId4"/>
                <a:stretch>
                  <a:fillRect l="-1502" t="-995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245F6F7-4937-F122-3D74-5A9614B7A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354" y="4013708"/>
            <a:ext cx="4235631" cy="243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57316" y="159774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AC6E3E-F354-398E-7FDD-BB2C27B07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8" y="514147"/>
            <a:ext cx="849664" cy="801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8A7B29-FA78-C4CB-B110-2399BC1386F3}"/>
              </a:ext>
            </a:extLst>
          </p:cNvPr>
          <p:cNvSpPr txBox="1"/>
          <p:nvPr/>
        </p:nvSpPr>
        <p:spPr>
          <a:xfrm>
            <a:off x="6793852" y="1261723"/>
            <a:ext cx="175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31D61-54E4-9422-64C6-F35C7B95D4DF}"/>
              </a:ext>
            </a:extLst>
          </p:cNvPr>
          <p:cNvSpPr txBox="1"/>
          <p:nvPr/>
        </p:nvSpPr>
        <p:spPr>
          <a:xfrm>
            <a:off x="5408481" y="2665531"/>
            <a:ext cx="62673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>
              <a:defRPr/>
            </a:pP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(1,2 + 0,6) x 2 x 0,8 = 2,88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(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2800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kính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cần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bể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kính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:</a:t>
            </a:r>
          </a:p>
          <a:p>
            <a:pPr lvl="0">
              <a:defRPr/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   2,88 + (1,2 x 0,6 ) = 3,6 (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2800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lvl="0">
              <a:defRPr/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            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: 3,6 (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2800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40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45F6F7-4937-F122-3D74-5A9614B7A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33" y="1846498"/>
            <a:ext cx="4235631" cy="2432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260D4B-B3EB-53F9-E47F-E4B5B54768A0}"/>
              </a:ext>
            </a:extLst>
          </p:cNvPr>
          <p:cNvSpPr txBox="1"/>
          <p:nvPr/>
        </p:nvSpPr>
        <p:spPr>
          <a:xfrm>
            <a:off x="1423712" y="564555"/>
            <a:ext cx="1055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DC1B0-70F8-A636-A7AF-2203FC223DE8}"/>
              </a:ext>
            </a:extLst>
          </p:cNvPr>
          <p:cNvSpPr txBox="1"/>
          <p:nvPr/>
        </p:nvSpPr>
        <p:spPr>
          <a:xfrm>
            <a:off x="5184410" y="1968363"/>
            <a:ext cx="6267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noProof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60 cm = 0,6 m ; 80 cm = 0,8 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19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92474" y="363318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AC6E3E-F354-398E-7FDD-BB2C27B07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8" y="514147"/>
            <a:ext cx="849664" cy="801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8A7B29-FA78-C4CB-B110-2399BC1386F3}"/>
              </a:ext>
            </a:extLst>
          </p:cNvPr>
          <p:cNvSpPr txBox="1"/>
          <p:nvPr/>
        </p:nvSpPr>
        <p:spPr>
          <a:xfrm>
            <a:off x="6793852" y="1261723"/>
            <a:ext cx="175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31D61-54E4-9422-64C6-F35C7B95D4DF}"/>
              </a:ext>
            </a:extLst>
          </p:cNvPr>
          <p:cNvSpPr txBox="1"/>
          <p:nvPr/>
        </p:nvSpPr>
        <p:spPr>
          <a:xfrm>
            <a:off x="5408481" y="2665531"/>
            <a:ext cx="62673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1,2 x 0,6 x 0,8 = 0,576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</a:t>
            </a:r>
            <a:r>
              <a:rPr lang="en-US" sz="2800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: 0,576 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</a:t>
            </a:r>
            <a:r>
              <a:rPr lang="en-US" sz="2800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45F6F7-4937-F122-3D74-5A9614B7A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33" y="1846498"/>
            <a:ext cx="4235631" cy="2432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DDC1B0-70F8-A636-A7AF-2203FC223DE8}"/>
              </a:ext>
            </a:extLst>
          </p:cNvPr>
          <p:cNvSpPr txBox="1"/>
          <p:nvPr/>
        </p:nvSpPr>
        <p:spPr>
          <a:xfrm>
            <a:off x="5184410" y="1968363"/>
            <a:ext cx="6267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 60 cm = 0,6 m ; 80 cm = 0,8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7F1D4A-074F-D212-7E87-4368C06A87E7}"/>
              </a:ext>
            </a:extLst>
          </p:cNvPr>
          <p:cNvSpPr txBox="1"/>
          <p:nvPr/>
        </p:nvSpPr>
        <p:spPr>
          <a:xfrm>
            <a:off x="1517863" y="564555"/>
            <a:ext cx="1055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64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57316" y="159774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AC6E3E-F354-398E-7FDD-BB2C27B07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8" y="514147"/>
            <a:ext cx="849664" cy="801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8A7B29-FA78-C4CB-B110-2399BC1386F3}"/>
              </a:ext>
            </a:extLst>
          </p:cNvPr>
          <p:cNvSpPr txBox="1"/>
          <p:nvPr/>
        </p:nvSpPr>
        <p:spPr>
          <a:xfrm>
            <a:off x="7307658" y="2019369"/>
            <a:ext cx="175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631D61-54E4-9422-64C6-F35C7B95D4DF}"/>
                  </a:ext>
                </a:extLst>
              </p:cNvPr>
              <p:cNvSpPr txBox="1"/>
              <p:nvPr/>
            </p:nvSpPr>
            <p:spPr>
              <a:xfrm>
                <a:off x="5290178" y="3301256"/>
                <a:ext cx="6267361" cy="3240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cao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mực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nước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bể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 0,8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= 0,6 (m)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Thể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tích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nước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trong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bể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 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1,2 x 0,6 x 0,6  = 0,432 (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m</a:t>
                </a:r>
                <a:r>
                  <a:rPr lang="en-US" sz="2800" baseline="30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3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             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Đáp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+mn-cs"/>
                  </a:rPr>
                  <a:t>: 0,432 (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m</a:t>
                </a:r>
                <a:r>
                  <a:rPr lang="en-US" sz="2800" baseline="30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3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631D61-54E4-9422-64C6-F35C7B95D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178" y="3301256"/>
                <a:ext cx="6267361" cy="3240182"/>
              </a:xfrm>
              <a:prstGeom prst="rect">
                <a:avLst/>
              </a:prstGeom>
              <a:blipFill>
                <a:blip r:embed="rId4"/>
                <a:stretch>
                  <a:fillRect l="-2529" t="-2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245F6F7-4937-F122-3D74-5A9614B7A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33" y="1846498"/>
            <a:ext cx="4235631" cy="24320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7F30AC-325E-2CC6-E8A7-72E82A3F4F49}"/>
                  </a:ext>
                </a:extLst>
              </p:cNvPr>
              <p:cNvSpPr txBox="1"/>
              <p:nvPr/>
            </p:nvSpPr>
            <p:spPr>
              <a:xfrm>
                <a:off x="1343452" y="359515"/>
                <a:ext cx="10551978" cy="1270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3200" noProof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Mực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nước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bể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cao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của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bể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thể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tích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nước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bể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đó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kính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kể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7F30AC-325E-2CC6-E8A7-72E82A3F4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452" y="359515"/>
                <a:ext cx="10551978" cy="1270412"/>
              </a:xfrm>
              <a:prstGeom prst="rect">
                <a:avLst/>
              </a:prstGeom>
              <a:blipFill>
                <a:blip r:embed="rId6"/>
                <a:stretch>
                  <a:fillRect l="-1444" b="-14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14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AD2B2-2110-B44B-4911-D6F1F0AF696C}"/>
              </a:ext>
            </a:extLst>
          </p:cNvPr>
          <p:cNvSpPr txBox="1"/>
          <p:nvPr/>
        </p:nvSpPr>
        <p:spPr>
          <a:xfrm>
            <a:off x="3495675" y="2876550"/>
            <a:ext cx="51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41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79" y="159774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4900450" y="324873"/>
            <a:ext cx="209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23F36-BC96-8716-62D1-CA6CFA5591B2}"/>
              </a:ext>
            </a:extLst>
          </p:cNvPr>
          <p:cNvSpPr/>
          <p:nvPr/>
        </p:nvSpPr>
        <p:spPr>
          <a:xfrm>
            <a:off x="481626" y="2226270"/>
            <a:ext cx="11268075" cy="16478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3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968785" y="1476375"/>
            <a:ext cx="9800597" cy="373827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7651-6CA8-29F8-3226-3DC45E212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203" y="2877264"/>
            <a:ext cx="5541744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1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EED32E-2ACE-AC0F-6122-B1708468A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76" y="2644973"/>
            <a:ext cx="1075427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001" y="699985"/>
            <a:ext cx="55372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3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53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3860801" y="4180839"/>
            <a:ext cx="4223897" cy="1644232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solidFill>
                  <a:srgbClr val="FF0000"/>
                </a:solidFill>
                <a:latin typeface="Calibri"/>
              </a:rPr>
              <a:t>GO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48148E-6 L 3.33333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193" y="3286961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5154007"/>
            <a:ext cx="2844800" cy="1513154"/>
            <a:chOff x="-2312095" y="2263658"/>
            <a:chExt cx="2133600" cy="113486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Speech Bubble: Rectangle with Corners Rounded 2">
                  <a:extLst>
                    <a:ext uri="{FF2B5EF4-FFF2-40B4-BE49-F238E27FC236}">
                      <a16:creationId xmlns:a16="http://schemas.microsoft.com/office/drawing/2014/main" id="{C80D90BE-243B-4CC2-9897-DC2567470CDA}"/>
                    </a:ext>
                  </a:extLst>
                </p:cNvPr>
                <p:cNvSpPr/>
                <p:nvPr/>
              </p:nvSpPr>
              <p:spPr>
                <a:xfrm>
                  <a:off x="-2312095" y="2263658"/>
                  <a:ext cx="2133600" cy="382646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solidFill>
                  <a:schemeClr val="bg1"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219170"/>
                  <a:r>
                    <a:rPr lang="en-US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 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0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 x h</a:t>
                  </a:r>
                  <a:endParaRPr lang="vi-V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" name="Speech Bubble: Rectangle with Corners Rounded 2">
                  <a:extLst>
                    <a:ext uri="{FF2B5EF4-FFF2-40B4-BE49-F238E27FC236}">
                      <a16:creationId xmlns:a16="http://schemas.microsoft.com/office/drawing/2014/main" id="{C80D90BE-243B-4CC2-9897-DC2567470C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312095" y="2263658"/>
                  <a:ext cx="2133600" cy="382646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blipFill>
                  <a:blip r:embed="rId10"/>
                  <a:stretch>
                    <a:fillRect l="-235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7072" y="705161"/>
            <a:ext cx="535592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?</a:t>
            </a:r>
            <a:endParaRPr lang="vi-VN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= r x r x 3,14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C= r x 2 x 3,14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206515" y="51692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= a x b 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D1E8AD-A2C4-8BB7-EB61-F0F66E65620A}"/>
              </a:ext>
            </a:extLst>
          </p:cNvPr>
          <p:cNvGrpSpPr/>
          <p:nvPr/>
        </p:nvGrpSpPr>
        <p:grpSpPr>
          <a:xfrm flipH="1">
            <a:off x="5473249" y="5161832"/>
            <a:ext cx="3771429" cy="1467059"/>
            <a:chOff x="-3182080" y="2298229"/>
            <a:chExt cx="2828572" cy="1100294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151F58BF-7B01-7416-C7A9-D9665A33A511}"/>
                </a:ext>
              </a:extLst>
            </p:cNvPr>
            <p:cNvSpPr/>
            <p:nvPr/>
          </p:nvSpPr>
          <p:spPr>
            <a:xfrm>
              <a:off x="-3182080" y="2298229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S= ( a + b ) x 2 x h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664784-F323-2E0A-0620-05B97ACD8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9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01029 2.59259E-6 L 0.01029 0.33032 L -4.16667E-7 0.33032 L -4.16667E-7 2.59259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03151 0.05509 C 0.03815 0.06759 0.04804 0.07431 0.05833 0.07431 C 0.07018 0.07431 0.07968 0.06759 0.08619 0.05509 L 0.11796 -1.85185E-6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5154007"/>
            <a:ext cx="2844800" cy="1513154"/>
            <a:chOff x="-2312095" y="2263658"/>
            <a:chExt cx="2133600" cy="113486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Speech Bubble: Rectangle with Corners Rounded 2">
                  <a:extLst>
                    <a:ext uri="{FF2B5EF4-FFF2-40B4-BE49-F238E27FC236}">
                      <a16:creationId xmlns:a16="http://schemas.microsoft.com/office/drawing/2014/main" id="{C80D90BE-243B-4CC2-9897-DC2567470CDA}"/>
                    </a:ext>
                  </a:extLst>
                </p:cNvPr>
                <p:cNvSpPr/>
                <p:nvPr/>
              </p:nvSpPr>
              <p:spPr>
                <a:xfrm>
                  <a:off x="-2312095" y="2263658"/>
                  <a:ext cx="2133600" cy="382646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solidFill>
                  <a:schemeClr val="bg1"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 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 x h</a:t>
                  </a:r>
                  <a:endPara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" name="Speech Bubble: Rectangle with Corners Rounded 2">
                  <a:extLst>
                    <a:ext uri="{FF2B5EF4-FFF2-40B4-BE49-F238E27FC236}">
                      <a16:creationId xmlns:a16="http://schemas.microsoft.com/office/drawing/2014/main" id="{C80D90BE-243B-4CC2-9897-DC2567470C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312095" y="2263658"/>
                  <a:ext cx="2133600" cy="382646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blipFill>
                  <a:blip r:embed="rId10"/>
                  <a:stretch>
                    <a:fillRect l="-235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7072" y="705161"/>
            <a:ext cx="535592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Speech Bubble: Rectangle with Corners Rounded 36">
                  <a:extLst>
                    <a:ext uri="{FF2B5EF4-FFF2-40B4-BE49-F238E27FC236}">
                      <a16:creationId xmlns:a16="http://schemas.microsoft.com/office/drawing/2014/main" id="{8464420B-B920-4317-BE91-1D08964D7B72}"/>
                    </a:ext>
                  </a:extLst>
                </p:cNvPr>
                <p:cNvSpPr/>
                <p:nvPr/>
              </p:nvSpPr>
              <p:spPr>
                <a:xfrm>
                  <a:off x="-1732975" y="2265304"/>
                  <a:ext cx="1554480" cy="274320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solidFill>
                  <a:schemeClr val="bg1"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 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 x h</a:t>
                  </a:r>
                  <a:endPara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7" name="Speech Bubble: Rectangle with Corners Rounded 36">
                  <a:extLst>
                    <a:ext uri="{FF2B5EF4-FFF2-40B4-BE49-F238E27FC236}">
                      <a16:creationId xmlns:a16="http://schemas.microsoft.com/office/drawing/2014/main" id="{8464420B-B920-4317-BE91-1D08964D7B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732975" y="2265304"/>
                  <a:ext cx="1554480" cy="274320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blipFill>
                  <a:blip r:embed="rId13"/>
                  <a:stretch>
                    <a:fillRect l="-3529" t="-820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 = r x r x 3,14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C= r x 2 x 3,14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206515" y="51692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 = a x b 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572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12192000" y="5143842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S= a x b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381000"/>
            <a:ext cx="51816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Speech Bubble: Rectangle with Corners Rounded 36">
                  <a:extLst>
                    <a:ext uri="{FF2B5EF4-FFF2-40B4-BE49-F238E27FC236}">
                      <a16:creationId xmlns:a16="http://schemas.microsoft.com/office/drawing/2014/main" id="{8464420B-B920-4317-BE91-1D08964D7B72}"/>
                    </a:ext>
                  </a:extLst>
                </p:cNvPr>
                <p:cNvSpPr/>
                <p:nvPr/>
              </p:nvSpPr>
              <p:spPr>
                <a:xfrm>
                  <a:off x="-1732975" y="2265304"/>
                  <a:ext cx="1554480" cy="274320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solidFill>
                  <a:schemeClr val="bg1"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 defTabSz="1219170">
                    <a:defRPr/>
                  </a:pPr>
                  <a:r>
                    <a:rPr lang="en-US" sz="32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 =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</m:oMath>
                  </a14:m>
                  <a:endParaRPr lang="vi-VN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7" name="Speech Bubble: Rectangle with Corners Rounded 36">
                  <a:extLst>
                    <a:ext uri="{FF2B5EF4-FFF2-40B4-BE49-F238E27FC236}">
                      <a16:creationId xmlns:a16="http://schemas.microsoft.com/office/drawing/2014/main" id="{8464420B-B920-4317-BE91-1D08964D7B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732975" y="2265304"/>
                  <a:ext cx="1554480" cy="274320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blipFill>
                  <a:blip r:embed="rId12"/>
                  <a:stretch>
                    <a:fillRect t="-238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323884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 = r x 2 x 3,14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C= r x 2 x 3,14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844800" y="5257801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=  (a + b) x 2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688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5154007"/>
            <a:ext cx="2844800" cy="1513154"/>
            <a:chOff x="-2312095" y="2263658"/>
            <a:chExt cx="2133600" cy="113486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Speech Bubble: Rectangle with Corners Rounded 2">
                  <a:extLst>
                    <a:ext uri="{FF2B5EF4-FFF2-40B4-BE49-F238E27FC236}">
                      <a16:creationId xmlns:a16="http://schemas.microsoft.com/office/drawing/2014/main" id="{C80D90BE-243B-4CC2-9897-DC2567470CDA}"/>
                    </a:ext>
                  </a:extLst>
                </p:cNvPr>
                <p:cNvSpPr/>
                <p:nvPr/>
              </p:nvSpPr>
              <p:spPr>
                <a:xfrm>
                  <a:off x="-2312095" y="2263658"/>
                  <a:ext cx="2133600" cy="382646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solidFill>
                  <a:schemeClr val="bg1"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 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 x h</a:t>
                  </a:r>
                  <a:endPara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" name="Speech Bubble: Rectangle with Corners Rounded 2">
                  <a:extLst>
                    <a:ext uri="{FF2B5EF4-FFF2-40B4-BE49-F238E27FC236}">
                      <a16:creationId xmlns:a16="http://schemas.microsoft.com/office/drawing/2014/main" id="{C80D90BE-243B-4CC2-9897-DC2567470C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312095" y="2263658"/>
                  <a:ext cx="2133600" cy="382646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blipFill>
                  <a:blip r:embed="rId10"/>
                  <a:stretch>
                    <a:fillRect l="-235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7072" y="705161"/>
            <a:ext cx="535592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461623" cy="1035052"/>
            <a:chOff x="-2024712" y="2265304"/>
            <a:chExt cx="1846217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024712" y="2265304"/>
              <a:ext cx="1846217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C= r x r x 3,14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 = r x 2 x 3,14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1797095" cy="1510959"/>
            <a:chOff x="-1526316" y="2265304"/>
            <a:chExt cx="1347821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1526316" y="2265304"/>
              <a:ext cx="1347821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 = a x b 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206515" y="51692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C= r x r x 3,14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099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5154007"/>
            <a:ext cx="2844800" cy="1513154"/>
            <a:chOff x="-2312095" y="2263658"/>
            <a:chExt cx="2133600" cy="11348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3658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C= r x 2 x 3,14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7072" y="705161"/>
            <a:ext cx="535592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59" y="419097"/>
            <a:ext cx="2557417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C= r x 2 x 3,14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 = r x r x 3,14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099611" y="3542222"/>
            <a:ext cx="2844800" cy="1613981"/>
            <a:chOff x="-2231917" y="2188038"/>
            <a:chExt cx="2133600" cy="1210485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231917" y="2188038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C= ( a + b ) x 2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206515" y="51692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 = a x b 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58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D5518-0B3E-3384-FDEB-9602C428B5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5351" y="2694348"/>
            <a:ext cx="720609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913</Words>
  <Application>Microsoft Office PowerPoint</Application>
  <PresentationFormat>Widescreen</PresentationFormat>
  <Paragraphs>182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Cambria</vt:lpstr>
      <vt:lpstr>Cambria Math</vt:lpstr>
      <vt:lpstr>Segoe UI Black</vt:lpstr>
      <vt:lpstr>SVN-Hole Hearted</vt:lpstr>
      <vt:lpstr>Times New Roman</vt:lpstr>
      <vt:lpstr>UTM Avo</vt:lpstr>
      <vt:lpstr>字魂59号-创粗黑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Mai</cp:lastModifiedBy>
  <cp:revision>25</cp:revision>
  <dcterms:created xsi:type="dcterms:W3CDTF">2023-12-28T02:51:37Z</dcterms:created>
  <dcterms:modified xsi:type="dcterms:W3CDTF">2024-08-08T03:58:44Z</dcterms:modified>
</cp:coreProperties>
</file>