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96" r:id="rId2"/>
    <p:sldMasterId id="2147483708" r:id="rId3"/>
  </p:sldMasterIdLst>
  <p:notesMasterIdLst>
    <p:notesMasterId r:id="rId19"/>
  </p:notesMasterIdLst>
  <p:sldIdLst>
    <p:sldId id="256" r:id="rId4"/>
    <p:sldId id="258" r:id="rId5"/>
    <p:sldId id="327" r:id="rId6"/>
    <p:sldId id="328" r:id="rId7"/>
    <p:sldId id="257" r:id="rId8"/>
    <p:sldId id="259" r:id="rId9"/>
    <p:sldId id="329" r:id="rId10"/>
    <p:sldId id="299" r:id="rId11"/>
    <p:sldId id="305" r:id="rId12"/>
    <p:sldId id="322" r:id="rId13"/>
    <p:sldId id="324" r:id="rId14"/>
    <p:sldId id="326" r:id="rId15"/>
    <p:sldId id="263" r:id="rId16"/>
    <p:sldId id="270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2B2F3-1DE3-42E0-A402-B4826F0D7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  <a:p>
            <a:r>
              <a:rPr lang="en-US" dirty="0"/>
              <a:t>Click “congratulation”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5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65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49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77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83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44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2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68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987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880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004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1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17-12-2024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8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3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10" Type="http://schemas.openxmlformats.org/officeDocument/2006/relationships/image" Target="../media/image6.jp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VIỆT 5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1572" y="1212115"/>
            <a:ext cx="850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5;p17">
            <a:extLst>
              <a:ext uri="{FF2B5EF4-FFF2-40B4-BE49-F238E27FC236}">
                <a16:creationId xmlns:a16="http://schemas.microsoft.com/office/drawing/2014/main" xmlns="" id="{42D1A854-BFFB-F94C-DD95-9D15FE4259F1}"/>
              </a:ext>
            </a:extLst>
          </p:cNvPr>
          <p:cNvSpPr txBox="1"/>
          <p:nvPr/>
        </p:nvSpPr>
        <p:spPr>
          <a:xfrm>
            <a:off x="1380698" y="2767300"/>
            <a:ext cx="943060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TRAO ĐỔI VỀ NỘI DUNG TÁC PHẨM ĐƯỢC GIỚI THIỆU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7;p17">
            <a:extLst>
              <a:ext uri="{FF2B5EF4-FFF2-40B4-BE49-F238E27FC236}">
                <a16:creationId xmlns:a16="http://schemas.microsoft.com/office/drawing/2014/main" xmlns="" id="{C3F6E33C-0219-32AC-AF49-6F37BD89225D}"/>
              </a:ext>
            </a:extLst>
          </p:cNvPr>
          <p:cNvSpPr/>
          <p:nvPr/>
        </p:nvSpPr>
        <p:spPr>
          <a:xfrm>
            <a:off x="323423" y="2542477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25000"/>
              </a:lnSpc>
            </a:pPr>
            <a:r>
              <a:rPr lang="en-US" sz="240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Tác phẩm đó nói lên điều gì?	</a:t>
            </a:r>
            <a:endParaRPr lang="en-US" sz="2400" dirty="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88;p17">
            <a:extLst>
              <a:ext uri="{FF2B5EF4-FFF2-40B4-BE49-F238E27FC236}">
                <a16:creationId xmlns:a16="http://schemas.microsoft.com/office/drawing/2014/main" xmlns="" id="{A9A28BDB-CEE4-A892-342A-2D1FED4F7DED}"/>
              </a:ext>
            </a:extLst>
          </p:cNvPr>
          <p:cNvSpPr/>
          <p:nvPr/>
        </p:nvSpPr>
        <p:spPr>
          <a:xfrm>
            <a:off x="4377411" y="2542476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US" sz="240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Theo em, chúng ta nên lựa chọn thái độ ứng xử như thế nào trước tình huống bất đồng trong cuộc sống?</a:t>
            </a:r>
            <a:endParaRPr lang="en-US" sz="2400" dirty="0" err="1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89;p17">
            <a:extLst>
              <a:ext uri="{FF2B5EF4-FFF2-40B4-BE49-F238E27FC236}">
                <a16:creationId xmlns:a16="http://schemas.microsoft.com/office/drawing/2014/main" xmlns="" id="{0778BB66-831C-562D-2BD1-E6F3D399B2F2}"/>
              </a:ext>
            </a:extLst>
          </p:cNvPr>
          <p:cNvSpPr/>
          <p:nvPr/>
        </p:nvSpPr>
        <p:spPr>
          <a:xfrm>
            <a:off x="8431399" y="2542476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vi-VN" sz="240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Đại điện của các nhóm trình bày trước lớp về ý kiến của nhóm. </a:t>
            </a:r>
            <a:endParaRPr lang="vi-VN" sz="2400" dirty="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90;p17">
            <a:extLst>
              <a:ext uri="{FF2B5EF4-FFF2-40B4-BE49-F238E27FC236}">
                <a16:creationId xmlns:a16="http://schemas.microsoft.com/office/drawing/2014/main" xmlns="" id="{9F0B303B-40DB-688A-116C-E713F384506B}"/>
              </a:ext>
            </a:extLst>
          </p:cNvPr>
          <p:cNvSpPr/>
          <p:nvPr/>
        </p:nvSpPr>
        <p:spPr>
          <a:xfrm>
            <a:off x="3809154" y="3740630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91;p17">
            <a:extLst>
              <a:ext uri="{FF2B5EF4-FFF2-40B4-BE49-F238E27FC236}">
                <a16:creationId xmlns:a16="http://schemas.microsoft.com/office/drawing/2014/main" xmlns="" id="{6491D76D-E9AB-2B57-8AF6-A586276E2F16}"/>
              </a:ext>
            </a:extLst>
          </p:cNvPr>
          <p:cNvSpPr/>
          <p:nvPr/>
        </p:nvSpPr>
        <p:spPr>
          <a:xfrm>
            <a:off x="7916167" y="3740630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6CA1F-4627-ED24-52BF-E700FF99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8" y="1456031"/>
            <a:ext cx="109728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1885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94;p22">
            <a:extLst>
              <a:ext uri="{FF2B5EF4-FFF2-40B4-BE49-F238E27FC236}">
                <a16:creationId xmlns:a16="http://schemas.microsoft.com/office/drawing/2014/main" xmlns="" id="{87BC69C5-8687-EE84-4CE3-877F0AE75D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590"/>
          <a:stretch/>
        </p:blipFill>
        <p:spPr>
          <a:xfrm>
            <a:off x="380160" y="2299306"/>
            <a:ext cx="3925139" cy="45586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" name="Google Shape;595;p22">
            <a:extLst>
              <a:ext uri="{FF2B5EF4-FFF2-40B4-BE49-F238E27FC236}">
                <a16:creationId xmlns:a16="http://schemas.microsoft.com/office/drawing/2014/main" xmlns="" id="{0079CDA6-E215-9D99-9EFD-27AD41078DFF}"/>
              </a:ext>
            </a:extLst>
          </p:cNvPr>
          <p:cNvSpPr txBox="1"/>
          <p:nvPr/>
        </p:nvSpPr>
        <p:spPr>
          <a:xfrm>
            <a:off x="4616757" y="3143815"/>
            <a:ext cx="680043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vi-VN" sz="2800" dirty="0">
                <a:latin typeface="UTM Avo" panose="02040603050506020204" pitchFamily="18" charset="0"/>
              </a:rPr>
              <a:t>Em hãy trao đổi trước lớp ý kiến của em về vấn đề nhóm em đã lựa chọn.</a:t>
            </a:r>
          </a:p>
        </p:txBody>
      </p:sp>
      <p:sp>
        <p:nvSpPr>
          <p:cNvPr id="6" name="Google Shape;596;p22">
            <a:extLst>
              <a:ext uri="{FF2B5EF4-FFF2-40B4-BE49-F238E27FC236}">
                <a16:creationId xmlns:a16="http://schemas.microsoft.com/office/drawing/2014/main" xmlns="" id="{AF0AEE91-6CEF-F764-984D-66D83AB7117B}"/>
              </a:ext>
            </a:extLst>
          </p:cNvPr>
          <p:cNvSpPr txBox="1"/>
          <p:nvPr/>
        </p:nvSpPr>
        <p:spPr>
          <a:xfrm>
            <a:off x="5143755" y="2174438"/>
            <a:ext cx="57464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TRAO </a:t>
            </a: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ĐỔI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2749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6DCF3-0B5E-B005-03FB-698803C80EFB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xmlns="" id="{32796A68-865B-6F93-C441-F425AFD02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DE32FA-0023-3610-4107-F9A0B4B7642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B480A4D9-239B-B84D-57AE-2E72DE799C5B}"/>
              </a:ext>
            </a:extLst>
          </p:cNvPr>
          <p:cNvSpPr/>
          <p:nvPr/>
        </p:nvSpPr>
        <p:spPr>
          <a:xfrm>
            <a:off x="4305300" y="1104060"/>
            <a:ext cx="7233577" cy="2553540"/>
          </a:xfrm>
          <a:custGeom>
            <a:avLst/>
            <a:gdLst/>
            <a:ahLst/>
            <a:cxnLst/>
            <a:rect l="l" t="t" r="r" b="b"/>
            <a:pathLst>
              <a:path w="6912519" h="3793245">
                <a:moveTo>
                  <a:pt x="0" y="0"/>
                </a:moveTo>
                <a:lnTo>
                  <a:pt x="6912519" y="0"/>
                </a:lnTo>
                <a:lnTo>
                  <a:pt x="6912519" y="3793245"/>
                </a:lnTo>
                <a:lnTo>
                  <a:pt x="0" y="3793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A1F9FC78-3D23-91B5-4B2A-19DF855566BC}"/>
              </a:ext>
            </a:extLst>
          </p:cNvPr>
          <p:cNvSpPr/>
          <p:nvPr/>
        </p:nvSpPr>
        <p:spPr>
          <a:xfrm>
            <a:off x="1698081" y="2437560"/>
            <a:ext cx="2607219" cy="4420440"/>
          </a:xfrm>
          <a:custGeom>
            <a:avLst/>
            <a:gdLst/>
            <a:ahLst/>
            <a:cxnLst/>
            <a:rect l="l" t="t" r="r" b="b"/>
            <a:pathLst>
              <a:path w="5638022" h="8936347">
                <a:moveTo>
                  <a:pt x="0" y="0"/>
                </a:moveTo>
                <a:lnTo>
                  <a:pt x="5638022" y="0"/>
                </a:lnTo>
                <a:lnTo>
                  <a:pt x="5638022" y="8936347"/>
                </a:lnTo>
                <a:lnTo>
                  <a:pt x="0" y="8936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309324CE-ABAB-4DF8-BA59-9089EA5F7A9F}"/>
              </a:ext>
            </a:extLst>
          </p:cNvPr>
          <p:cNvSpPr txBox="1"/>
          <p:nvPr/>
        </p:nvSpPr>
        <p:spPr>
          <a:xfrm>
            <a:off x="5246961" y="1642534"/>
            <a:ext cx="6022343" cy="1590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Về nhà kể (đọc) lại cho người thân nghe và chuẩn bị nội dung cho bài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</a:rPr>
              <a:t>Nói và nghe 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tuần tới.</a:t>
            </a: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D1F276-97A3-030E-70B1-4DE9035B33C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xmlns="" id="{E9878909-8FD8-47B2-C4EE-E8032E29B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D2E16C5-9F98-53CE-4288-EEA46D7A87C5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399AA4-2F17-4DF9-B515-EC9E6F8E2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47031" y="430190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78" y="1444583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77" y="4301909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4076779" y="1657465"/>
            <a:ext cx="90726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10269590" y="4620687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77004CB-31AE-BE25-B770-ABE85908138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33228" r="6267" b="30582"/>
          <a:stretch/>
        </p:blipFill>
        <p:spPr>
          <a:xfrm>
            <a:off x="3705078" y="4218058"/>
            <a:ext cx="4334370" cy="27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276 -0.2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1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76 -0.26852 L 0.6612 -0.0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113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77139" y="1243535"/>
            <a:ext cx="10037721" cy="584775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C000"/>
                </a:solidFill>
                <a:latin typeface="UTM Avo" panose="02040603050506020204" pitchFamily="18" charset="0"/>
                <a:cs typeface="Times New Roman" pitchFamily="18" charset="0"/>
              </a:rPr>
              <a:t>Câu 1:Theo em trung thực có nghĩa là gì?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911054" y="3639260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Ngay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thà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2911054" y="2594237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ngại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khó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89828" y="4638358"/>
            <a:ext cx="4367578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C. Quyết tâm đến cùng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38" y="212110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2" name="MALO1">
            <a:extLst>
              <a:ext uri="{FF2B5EF4-FFF2-40B4-BE49-F238E27FC236}">
                <a16:creationId xmlns:a16="http://schemas.microsoft.com/office/drawing/2014/main" xmlns="" id="{0B10686F-8BC8-6EB3-2FA1-F7200A486063}"/>
              </a:ext>
            </a:extLst>
          </p:cNvPr>
          <p:cNvSpPr/>
          <p:nvPr/>
        </p:nvSpPr>
        <p:spPr>
          <a:xfrm>
            <a:off x="2911054" y="5607488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D. Thông minh, mưu trí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MARCIANO1" descr="Resultado de imagen para marciano png">
            <a:extLst>
              <a:ext uri="{FF2B5EF4-FFF2-40B4-BE49-F238E27FC236}">
                <a16:creationId xmlns:a16="http://schemas.microsoft.com/office/drawing/2014/main" xmlns="" id="{A0793374-8757-36FA-31AB-E8FAC0A2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35" y="523991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19" y="4205479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2" name="CuadroTexto 7">
            <a:extLst>
              <a:ext uri="{FF2B5EF4-FFF2-40B4-BE49-F238E27FC236}">
                <a16:creationId xmlns:a16="http://schemas.microsoft.com/office/drawing/2014/main" xmlns="" id="{681B2CC3-39F6-514A-D758-C9A716ACA9DD}"/>
              </a:ext>
            </a:extLst>
          </p:cNvPr>
          <p:cNvSpPr txBox="1"/>
          <p:nvPr/>
        </p:nvSpPr>
        <p:spPr>
          <a:xfrm>
            <a:off x="1776688" y="1025665"/>
            <a:ext cx="8638623" cy="10772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C000"/>
                </a:solidFill>
                <a:latin typeface="UTM Avo" panose="02040603050506020204" pitchFamily="18" charset="0"/>
                <a:cs typeface="Times New Roman" pitchFamily="18" charset="0"/>
              </a:rPr>
              <a:t>Câu 2: Em đoán nhân vật nào dưới đây có đức tính hiền lành.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" name="BUENO">
            <a:extLst>
              <a:ext uri="{FF2B5EF4-FFF2-40B4-BE49-F238E27FC236}">
                <a16:creationId xmlns:a16="http://schemas.microsoft.com/office/drawing/2014/main" xmlns="" id="{5986BDC0-7ABC-006B-A469-CA634D06655D}"/>
              </a:ext>
            </a:extLst>
          </p:cNvPr>
          <p:cNvSpPr/>
          <p:nvPr/>
        </p:nvSpPr>
        <p:spPr>
          <a:xfrm>
            <a:off x="2911054" y="5628571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endParaRPr lang="es-CL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MALO1">
            <a:extLst>
              <a:ext uri="{FF2B5EF4-FFF2-40B4-BE49-F238E27FC236}">
                <a16:creationId xmlns:a16="http://schemas.microsoft.com/office/drawing/2014/main" xmlns="" id="{6FC642B7-A0C2-30CA-5D49-96407AB9557F}"/>
              </a:ext>
            </a:extLst>
          </p:cNvPr>
          <p:cNvSpPr/>
          <p:nvPr/>
        </p:nvSpPr>
        <p:spPr>
          <a:xfrm>
            <a:off x="2911054" y="2594237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Dì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ghẻ</a:t>
            </a:r>
            <a:endParaRPr lang="es-MX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Tấm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Cám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MALO2">
            <a:extLst>
              <a:ext uri="{FF2B5EF4-FFF2-40B4-BE49-F238E27FC236}">
                <a16:creationId xmlns:a16="http://schemas.microsoft.com/office/drawing/2014/main" xmlns="" id="{6F68F4FC-1E17-70BA-4831-EFB1D3FA8965}"/>
              </a:ext>
            </a:extLst>
          </p:cNvPr>
          <p:cNvSpPr/>
          <p:nvPr/>
        </p:nvSpPr>
        <p:spPr>
          <a:xfrm>
            <a:off x="2889828" y="4638358"/>
            <a:ext cx="4367578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endParaRPr lang="es-MX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MARCIANO1" descr="Resultado de imagen para marciano png">
            <a:extLst>
              <a:ext uri="{FF2B5EF4-FFF2-40B4-BE49-F238E27FC236}">
                <a16:creationId xmlns:a16="http://schemas.microsoft.com/office/drawing/2014/main" xmlns="" id="{BAE10712-0DC7-82AA-7CD4-227E69A4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06" y="2153177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2EC12A2-FBFF-F8D9-3C68-759342C246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15" name="MALO1">
            <a:extLst>
              <a:ext uri="{FF2B5EF4-FFF2-40B4-BE49-F238E27FC236}">
                <a16:creationId xmlns:a16="http://schemas.microsoft.com/office/drawing/2014/main" xmlns="" id="{F3572105-C09F-1BB4-928A-7D4A91EDCF47}"/>
              </a:ext>
            </a:extLst>
          </p:cNvPr>
          <p:cNvSpPr/>
          <p:nvPr/>
        </p:nvSpPr>
        <p:spPr>
          <a:xfrm>
            <a:off x="2911054" y="3621593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B. Cám</a:t>
            </a:r>
          </a:p>
          <a:p>
            <a:pPr lvl="0" algn="ctr"/>
            <a:r>
              <a:rPr lang="vi-VN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(trong truyện Tấm Cám)</a:t>
            </a:r>
            <a:endParaRPr lang="vi-VN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7" name="MARCIANO1" descr="Resultado de imagen para marciano png">
            <a:extLst>
              <a:ext uri="{FF2B5EF4-FFF2-40B4-BE49-F238E27FC236}">
                <a16:creationId xmlns:a16="http://schemas.microsoft.com/office/drawing/2014/main" xmlns="" id="{ED85A61E-7BA6-45A8-A237-A2048710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30" y="335107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RCIANO2" descr="Resultado de imagen para marciano png">
            <a:extLst>
              <a:ext uri="{FF2B5EF4-FFF2-40B4-BE49-F238E27FC236}">
                <a16:creationId xmlns:a16="http://schemas.microsoft.com/office/drawing/2014/main" xmlns="" id="{AC6251AB-BA66-ABCB-52A6-A23D525E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83" y="4179276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572" y="106331"/>
            <a:ext cx="8506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D1EBB1-0D65-1D7A-4E34-2107CDDC07C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xmlns="" id="{57615ABA-9E20-22A3-121B-DAB272E67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99C0A88-292F-8745-C918-B603BBB29B13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3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16339-024F-9110-E3A4-C96829235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852315"/>
            <a:ext cx="10194878" cy="41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8-Luyện từ và câu-Mở rộng vốn từ_ Sách và thư viện</Template>
  <TotalTime>149</TotalTime>
  <Words>345</Words>
  <Application>Microsoft Office PowerPoint</Application>
  <PresentationFormat>Widescreen</PresentationFormat>
  <Paragraphs>46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UTM Avo</vt:lpstr>
      <vt:lpstr>Calibri</vt:lpstr>
      <vt:lpstr>Times New Roman</vt:lpstr>
      <vt:lpstr>Arial</vt:lpstr>
      <vt:lpstr>Calibri Light</vt:lpstr>
      <vt:lpstr>2_Office Theme</vt:lpstr>
      <vt:lpstr>3_Office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hung.nv2510hung.nv2510</dc:creator>
  <cp:lastModifiedBy>HBK</cp:lastModifiedBy>
  <cp:revision>13</cp:revision>
  <dcterms:created xsi:type="dcterms:W3CDTF">2023-10-25T03:43:42Z</dcterms:created>
  <dcterms:modified xsi:type="dcterms:W3CDTF">2024-12-17T07:11:18Z</dcterms:modified>
</cp:coreProperties>
</file>