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257" r:id="rId2"/>
    <p:sldId id="258" r:id="rId3"/>
    <p:sldId id="259" r:id="rId4"/>
    <p:sldId id="273" r:id="rId5"/>
    <p:sldId id="261" r:id="rId6"/>
    <p:sldId id="264" r:id="rId7"/>
    <p:sldId id="263" r:id="rId8"/>
    <p:sldId id="272" r:id="rId9"/>
    <p:sldId id="270" r:id="rId10"/>
    <p:sldId id="274" r:id="rId11"/>
  </p:sldIdLst>
  <p:sldSz cx="9144000" cy="6858000" type="screen4x3"/>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33"/>
    <a:srgbClr val="FFFF66"/>
    <a:srgbClr val="CEDF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58" autoAdjust="0"/>
    <p:restoredTop sz="94660"/>
  </p:normalViewPr>
  <p:slideViewPr>
    <p:cSldViewPr>
      <p:cViewPr varScale="1">
        <p:scale>
          <a:sx n="83" d="100"/>
          <a:sy n="83" d="100"/>
        </p:scale>
        <p:origin x="-1032"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9CA85C7-14FD-43B6-AB27-A90840A6D315}" type="datetimeFigureOut">
              <a:rPr lang="vi-VN" smtClean="0"/>
              <a:t>27/09/2024</a:t>
            </a:fld>
            <a:endParaRPr lang="vi-V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5E6A541-4AE7-4893-8397-F63EEA5C8743}" type="slidenum">
              <a:rPr lang="vi-VN" smtClean="0"/>
              <a:t>‹#›</a:t>
            </a:fld>
            <a:endParaRPr lang="vi-VN"/>
          </a:p>
        </p:txBody>
      </p:sp>
    </p:spTree>
    <p:extLst>
      <p:ext uri="{BB962C8B-B14F-4D97-AF65-F5344CB8AC3E}">
        <p14:creationId xmlns:p14="http://schemas.microsoft.com/office/powerpoint/2010/main" val="26794052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32EBF5C3-98C9-4DE1-ACEE-16B969DC144E}" type="slidenum">
              <a:rPr lang="en-US" smtClean="0"/>
              <a:t>5</a:t>
            </a:fld>
            <a:endParaRPr lang="en-US"/>
          </a:p>
        </p:txBody>
      </p:sp>
    </p:spTree>
    <p:extLst>
      <p:ext uri="{BB962C8B-B14F-4D97-AF65-F5344CB8AC3E}">
        <p14:creationId xmlns:p14="http://schemas.microsoft.com/office/powerpoint/2010/main" val="9932223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D475BB8E-77AD-41E7-8FB7-70352D3EED9E}" type="datetimeFigureOut">
              <a:rPr lang="vi-VN" smtClean="0"/>
              <a:t>27/09/2024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02976FB-8C46-402F-B321-E26E6B7197BF}" type="slidenum">
              <a:rPr lang="vi-VN" smtClean="0"/>
              <a:t>‹#›</a:t>
            </a:fld>
            <a:endParaRPr lang="vi-VN"/>
          </a:p>
        </p:txBody>
      </p:sp>
    </p:spTree>
    <p:extLst>
      <p:ext uri="{BB962C8B-B14F-4D97-AF65-F5344CB8AC3E}">
        <p14:creationId xmlns:p14="http://schemas.microsoft.com/office/powerpoint/2010/main" val="2430455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D475BB8E-77AD-41E7-8FB7-70352D3EED9E}" type="datetimeFigureOut">
              <a:rPr lang="vi-VN" smtClean="0"/>
              <a:t>27/09/2024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02976FB-8C46-402F-B321-E26E6B7197BF}" type="slidenum">
              <a:rPr lang="vi-VN" smtClean="0"/>
              <a:t>‹#›</a:t>
            </a:fld>
            <a:endParaRPr lang="vi-VN"/>
          </a:p>
        </p:txBody>
      </p:sp>
    </p:spTree>
    <p:extLst>
      <p:ext uri="{BB962C8B-B14F-4D97-AF65-F5344CB8AC3E}">
        <p14:creationId xmlns:p14="http://schemas.microsoft.com/office/powerpoint/2010/main" val="26386189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D475BB8E-77AD-41E7-8FB7-70352D3EED9E}" type="datetimeFigureOut">
              <a:rPr lang="vi-VN" smtClean="0"/>
              <a:t>27/09/2024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02976FB-8C46-402F-B321-E26E6B7197BF}" type="slidenum">
              <a:rPr lang="vi-VN" smtClean="0"/>
              <a:t>‹#›</a:t>
            </a:fld>
            <a:endParaRPr lang="vi-VN"/>
          </a:p>
        </p:txBody>
      </p:sp>
    </p:spTree>
    <p:extLst>
      <p:ext uri="{BB962C8B-B14F-4D97-AF65-F5344CB8AC3E}">
        <p14:creationId xmlns:p14="http://schemas.microsoft.com/office/powerpoint/2010/main" val="4033504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D475BB8E-77AD-41E7-8FB7-70352D3EED9E}" type="datetimeFigureOut">
              <a:rPr lang="vi-VN" smtClean="0"/>
              <a:t>27/09/2024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02976FB-8C46-402F-B321-E26E6B7197BF}" type="slidenum">
              <a:rPr lang="vi-VN" smtClean="0"/>
              <a:t>‹#›</a:t>
            </a:fld>
            <a:endParaRPr lang="vi-VN"/>
          </a:p>
        </p:txBody>
      </p:sp>
    </p:spTree>
    <p:extLst>
      <p:ext uri="{BB962C8B-B14F-4D97-AF65-F5344CB8AC3E}">
        <p14:creationId xmlns:p14="http://schemas.microsoft.com/office/powerpoint/2010/main" val="2824016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475BB8E-77AD-41E7-8FB7-70352D3EED9E}" type="datetimeFigureOut">
              <a:rPr lang="vi-VN" smtClean="0"/>
              <a:t>27/09/2024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02976FB-8C46-402F-B321-E26E6B7197BF}" type="slidenum">
              <a:rPr lang="vi-VN" smtClean="0"/>
              <a:t>‹#›</a:t>
            </a:fld>
            <a:endParaRPr lang="vi-VN"/>
          </a:p>
        </p:txBody>
      </p:sp>
    </p:spTree>
    <p:extLst>
      <p:ext uri="{BB962C8B-B14F-4D97-AF65-F5344CB8AC3E}">
        <p14:creationId xmlns:p14="http://schemas.microsoft.com/office/powerpoint/2010/main" val="11980740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D475BB8E-77AD-41E7-8FB7-70352D3EED9E}" type="datetimeFigureOut">
              <a:rPr lang="vi-VN" smtClean="0"/>
              <a:t>27/09/2024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F02976FB-8C46-402F-B321-E26E6B7197BF}" type="slidenum">
              <a:rPr lang="vi-VN" smtClean="0"/>
              <a:t>‹#›</a:t>
            </a:fld>
            <a:endParaRPr lang="vi-VN"/>
          </a:p>
        </p:txBody>
      </p:sp>
    </p:spTree>
    <p:extLst>
      <p:ext uri="{BB962C8B-B14F-4D97-AF65-F5344CB8AC3E}">
        <p14:creationId xmlns:p14="http://schemas.microsoft.com/office/powerpoint/2010/main" val="1285367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D475BB8E-77AD-41E7-8FB7-70352D3EED9E}" type="datetimeFigureOut">
              <a:rPr lang="vi-VN" smtClean="0"/>
              <a:t>27/09/2024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F02976FB-8C46-402F-B321-E26E6B7197BF}" type="slidenum">
              <a:rPr lang="vi-VN" smtClean="0"/>
              <a:t>‹#›</a:t>
            </a:fld>
            <a:endParaRPr lang="vi-VN"/>
          </a:p>
        </p:txBody>
      </p:sp>
    </p:spTree>
    <p:extLst>
      <p:ext uri="{BB962C8B-B14F-4D97-AF65-F5344CB8AC3E}">
        <p14:creationId xmlns:p14="http://schemas.microsoft.com/office/powerpoint/2010/main" val="25349673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D475BB8E-77AD-41E7-8FB7-70352D3EED9E}" type="datetimeFigureOut">
              <a:rPr lang="vi-VN" smtClean="0"/>
              <a:t>27/09/2024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F02976FB-8C46-402F-B321-E26E6B7197BF}" type="slidenum">
              <a:rPr lang="vi-VN" smtClean="0"/>
              <a:t>‹#›</a:t>
            </a:fld>
            <a:endParaRPr lang="vi-VN"/>
          </a:p>
        </p:txBody>
      </p:sp>
    </p:spTree>
    <p:extLst>
      <p:ext uri="{BB962C8B-B14F-4D97-AF65-F5344CB8AC3E}">
        <p14:creationId xmlns:p14="http://schemas.microsoft.com/office/powerpoint/2010/main" val="41510587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75BB8E-77AD-41E7-8FB7-70352D3EED9E}" type="datetimeFigureOut">
              <a:rPr lang="vi-VN" smtClean="0"/>
              <a:t>27/09/2024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F02976FB-8C46-402F-B321-E26E6B7197BF}" type="slidenum">
              <a:rPr lang="vi-VN" smtClean="0"/>
              <a:t>‹#›</a:t>
            </a:fld>
            <a:endParaRPr lang="vi-VN"/>
          </a:p>
        </p:txBody>
      </p:sp>
    </p:spTree>
    <p:extLst>
      <p:ext uri="{BB962C8B-B14F-4D97-AF65-F5344CB8AC3E}">
        <p14:creationId xmlns:p14="http://schemas.microsoft.com/office/powerpoint/2010/main" val="12156195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475BB8E-77AD-41E7-8FB7-70352D3EED9E}" type="datetimeFigureOut">
              <a:rPr lang="vi-VN" smtClean="0"/>
              <a:t>27/09/2024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F02976FB-8C46-402F-B321-E26E6B7197BF}" type="slidenum">
              <a:rPr lang="vi-VN" smtClean="0"/>
              <a:t>‹#›</a:t>
            </a:fld>
            <a:endParaRPr lang="vi-VN"/>
          </a:p>
        </p:txBody>
      </p:sp>
    </p:spTree>
    <p:extLst>
      <p:ext uri="{BB962C8B-B14F-4D97-AF65-F5344CB8AC3E}">
        <p14:creationId xmlns:p14="http://schemas.microsoft.com/office/powerpoint/2010/main" val="5252020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475BB8E-77AD-41E7-8FB7-70352D3EED9E}" type="datetimeFigureOut">
              <a:rPr lang="vi-VN" smtClean="0"/>
              <a:t>27/09/2024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F02976FB-8C46-402F-B321-E26E6B7197BF}" type="slidenum">
              <a:rPr lang="vi-VN" smtClean="0"/>
              <a:t>‹#›</a:t>
            </a:fld>
            <a:endParaRPr lang="vi-VN"/>
          </a:p>
        </p:txBody>
      </p:sp>
    </p:spTree>
    <p:extLst>
      <p:ext uri="{BB962C8B-B14F-4D97-AF65-F5344CB8AC3E}">
        <p14:creationId xmlns:p14="http://schemas.microsoft.com/office/powerpoint/2010/main" val="687322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75BB8E-77AD-41E7-8FB7-70352D3EED9E}" type="datetimeFigureOut">
              <a:rPr lang="vi-VN" smtClean="0"/>
              <a:t>27/09/2024</a:t>
            </a:fld>
            <a:endParaRPr lang="vi-V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2976FB-8C46-402F-B321-E26E6B7197BF}" type="slidenum">
              <a:rPr lang="vi-VN" smtClean="0"/>
              <a:t>‹#›</a:t>
            </a:fld>
            <a:endParaRPr lang="vi-VN"/>
          </a:p>
        </p:txBody>
      </p:sp>
    </p:spTree>
    <p:extLst>
      <p:ext uri="{BB962C8B-B14F-4D97-AF65-F5344CB8AC3E}">
        <p14:creationId xmlns:p14="http://schemas.microsoft.com/office/powerpoint/2010/main" val="37136332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gif"/><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gif"/><Relationship Id="rId5" Type="http://schemas.openxmlformats.org/officeDocument/2006/relationships/image" Target="../media/image4.gif"/><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5.xml"/><Relationship Id="rId5" Type="http://schemas.openxmlformats.org/officeDocument/2006/relationships/image" Target="../media/image12.gif"/><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15.gif"/><Relationship Id="rId5" Type="http://schemas.openxmlformats.org/officeDocument/2006/relationships/image" Target="../media/image14.gif"/><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9.jpeg"/><Relationship Id="rId1" Type="http://schemas.openxmlformats.org/officeDocument/2006/relationships/slideLayout" Target="../slideLayouts/slideLayout5.xml"/><Relationship Id="rId5" Type="http://schemas.openxmlformats.org/officeDocument/2006/relationships/image" Target="../media/image16.png"/><Relationship Id="rId4" Type="http://schemas.openxmlformats.org/officeDocument/2006/relationships/image" Target="../media/image14.gif"/></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jpeg"/><Relationship Id="rId1" Type="http://schemas.openxmlformats.org/officeDocument/2006/relationships/slideLayout" Target="../slideLayouts/slideLayout1.xml"/><Relationship Id="rId5" Type="http://schemas.openxmlformats.org/officeDocument/2006/relationships/image" Target="../media/image18.gif"/><Relationship Id="rId4" Type="http://schemas.openxmlformats.org/officeDocument/2006/relationships/image" Target="../media/image14.gif"/></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9.jpeg"/><Relationship Id="rId1" Type="http://schemas.openxmlformats.org/officeDocument/2006/relationships/slideLayout" Target="../slideLayouts/slideLayout5.xml"/><Relationship Id="rId4" Type="http://schemas.openxmlformats.org/officeDocument/2006/relationships/image" Target="../media/image14.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o="urn:schemas-microsoft-com:office:office" xmlns:v="urn:schemas-microsoft-com:vml" xmlns:w10="urn:schemas-microsoft-com:office:word" xmlns:w="http://schemas.openxmlformats.org/wordprocessingml/2006/main" xmlns="" xmlns:a16="http://schemas.microsoft.com/office/drawing/2014/main" xmlns:lc="http://schemas.openxmlformats.org/drawingml/2006/lockedCanvas" id="{9266A26F-ABEC-BF8E-4863-4743AFC1ED97}"/>
              </a:ext>
            </a:extLst>
          </p:cNvPr>
          <p:cNvPicPr/>
          <p:nvPr/>
        </p:nvPicPr>
        <p:blipFill>
          <a:blip r:embed="rId2"/>
          <a:stretch>
            <a:fillRect/>
          </a:stretch>
        </p:blipFill>
        <p:spPr>
          <a:xfrm>
            <a:off x="0" y="0"/>
            <a:ext cx="9144000" cy="6858000"/>
          </a:xfrm>
          <a:prstGeom prst="rect">
            <a:avLst/>
          </a:prstGeom>
        </p:spPr>
      </p:pic>
      <p:pic>
        <p:nvPicPr>
          <p:cNvPr id="4" name="Picture 2" descr="Sách giáo khoa THPT 2018">
            <a:extLst>
              <a:ext uri="{FF2B5EF4-FFF2-40B4-BE49-F238E27FC236}">
                <a16:creationId xmlns:a16="http://schemas.microsoft.com/office/drawing/2014/main" xmlns="" id="{77C5A749-7440-1C90-9D5A-8487F965C5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1768" y="0"/>
            <a:ext cx="1633241" cy="163601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BONGHO~5"/>
          <p:cNvPicPr/>
          <p:nvPr/>
        </p:nvPicPr>
        <p:blipFill>
          <a:blip r:embed="rId4">
            <a:extLst>
              <a:ext uri="{28A0092B-C50C-407E-A947-70E740481C1C}">
                <a14:useLocalDpi xmlns:a14="http://schemas.microsoft.com/office/drawing/2010/main" val="0"/>
              </a:ext>
            </a:extLst>
          </a:blip>
          <a:srcRect/>
          <a:stretch>
            <a:fillRect/>
          </a:stretch>
        </p:blipFill>
        <p:spPr bwMode="auto">
          <a:xfrm>
            <a:off x="8780509" y="3385562"/>
            <a:ext cx="444500" cy="1010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BONGHO~5"/>
          <p:cNvPicPr/>
          <p:nvPr/>
        </p:nvPicPr>
        <p:blipFill>
          <a:blip r:embed="rId4">
            <a:extLst>
              <a:ext uri="{28A0092B-C50C-407E-A947-70E740481C1C}">
                <a14:useLocalDpi xmlns:a14="http://schemas.microsoft.com/office/drawing/2010/main" val="0"/>
              </a:ext>
            </a:extLst>
          </a:blip>
          <a:srcRect/>
          <a:stretch>
            <a:fillRect/>
          </a:stretch>
        </p:blipFill>
        <p:spPr bwMode="auto">
          <a:xfrm flipH="1">
            <a:off x="8076023" y="3356992"/>
            <a:ext cx="646430" cy="1010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BONGHO~5"/>
          <p:cNvPicPr/>
          <p:nvPr/>
        </p:nvPicPr>
        <p:blipFill>
          <a:blip r:embed="rId4">
            <a:extLst>
              <a:ext uri="{28A0092B-C50C-407E-A947-70E740481C1C}">
                <a14:useLocalDpi xmlns:a14="http://schemas.microsoft.com/office/drawing/2010/main" val="0"/>
              </a:ext>
            </a:extLst>
          </a:blip>
          <a:srcRect/>
          <a:stretch>
            <a:fillRect/>
          </a:stretch>
        </p:blipFill>
        <p:spPr bwMode="auto">
          <a:xfrm rot="21260088">
            <a:off x="8558259" y="3088149"/>
            <a:ext cx="444500" cy="1257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BONGHO~5"/>
          <p:cNvPicPr/>
          <p:nvPr/>
        </p:nvPicPr>
        <p:blipFill>
          <a:blip r:embed="rId4">
            <a:extLst>
              <a:ext uri="{28A0092B-C50C-407E-A947-70E740481C1C}">
                <a14:useLocalDpi xmlns:a14="http://schemas.microsoft.com/office/drawing/2010/main" val="0"/>
              </a:ext>
            </a:extLst>
          </a:blip>
          <a:srcRect/>
          <a:stretch>
            <a:fillRect/>
          </a:stretch>
        </p:blipFill>
        <p:spPr bwMode="auto">
          <a:xfrm>
            <a:off x="8742388" y="5661248"/>
            <a:ext cx="444500" cy="1010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BONGHO~5"/>
          <p:cNvPicPr/>
          <p:nvPr/>
        </p:nvPicPr>
        <p:blipFill>
          <a:blip r:embed="rId4">
            <a:extLst>
              <a:ext uri="{28A0092B-C50C-407E-A947-70E740481C1C}">
                <a14:useLocalDpi xmlns:a14="http://schemas.microsoft.com/office/drawing/2010/main" val="0"/>
              </a:ext>
            </a:extLst>
          </a:blip>
          <a:srcRect/>
          <a:stretch>
            <a:fillRect/>
          </a:stretch>
        </p:blipFill>
        <p:spPr bwMode="auto">
          <a:xfrm>
            <a:off x="8497278" y="5301208"/>
            <a:ext cx="444500" cy="1370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BONGHO~5"/>
          <p:cNvPicPr/>
          <p:nvPr/>
        </p:nvPicPr>
        <p:blipFill>
          <a:blip r:embed="rId4">
            <a:extLst>
              <a:ext uri="{28A0092B-C50C-407E-A947-70E740481C1C}">
                <a14:useLocalDpi xmlns:a14="http://schemas.microsoft.com/office/drawing/2010/main" val="0"/>
              </a:ext>
            </a:extLst>
          </a:blip>
          <a:srcRect/>
          <a:stretch>
            <a:fillRect/>
          </a:stretch>
        </p:blipFill>
        <p:spPr bwMode="auto">
          <a:xfrm flipH="1">
            <a:off x="8150323" y="5553236"/>
            <a:ext cx="497830" cy="1010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p:nvPr/>
        </p:nvPicPr>
        <p:blipFill>
          <a:blip r:embed="rId5"/>
          <a:stretch>
            <a:fillRect/>
          </a:stretch>
        </p:blipFill>
        <p:spPr>
          <a:xfrm>
            <a:off x="1036792" y="4221088"/>
            <a:ext cx="1296144" cy="875531"/>
          </a:xfrm>
          <a:prstGeom prst="rect">
            <a:avLst/>
          </a:prstGeom>
        </p:spPr>
      </p:pic>
      <p:pic>
        <p:nvPicPr>
          <p:cNvPr id="13" name="Picture 12"/>
          <p:cNvPicPr/>
          <p:nvPr/>
        </p:nvPicPr>
        <p:blipFill>
          <a:blip r:embed="rId5"/>
          <a:stretch>
            <a:fillRect/>
          </a:stretch>
        </p:blipFill>
        <p:spPr>
          <a:xfrm>
            <a:off x="3314461" y="3335122"/>
            <a:ext cx="851445" cy="763520"/>
          </a:xfrm>
          <a:prstGeom prst="rect">
            <a:avLst/>
          </a:prstGeom>
        </p:spPr>
      </p:pic>
      <p:pic>
        <p:nvPicPr>
          <p:cNvPr id="14" name="Picture 13"/>
          <p:cNvPicPr/>
          <p:nvPr/>
        </p:nvPicPr>
        <p:blipFill>
          <a:blip r:embed="rId5"/>
          <a:stretch>
            <a:fillRect/>
          </a:stretch>
        </p:blipFill>
        <p:spPr>
          <a:xfrm>
            <a:off x="178878" y="3024387"/>
            <a:ext cx="876012" cy="1011798"/>
          </a:xfrm>
          <a:prstGeom prst="rect">
            <a:avLst/>
          </a:prstGeom>
        </p:spPr>
      </p:pic>
      <p:pic>
        <p:nvPicPr>
          <p:cNvPr id="15" name="Picture 14"/>
          <p:cNvPicPr/>
          <p:nvPr/>
        </p:nvPicPr>
        <p:blipFill>
          <a:blip r:embed="rId5"/>
          <a:stretch>
            <a:fillRect/>
          </a:stretch>
        </p:blipFill>
        <p:spPr>
          <a:xfrm>
            <a:off x="6664067" y="2953699"/>
            <a:ext cx="828857" cy="667810"/>
          </a:xfrm>
          <a:prstGeom prst="rect">
            <a:avLst/>
          </a:prstGeom>
        </p:spPr>
      </p:pic>
      <p:pic>
        <p:nvPicPr>
          <p:cNvPr id="16" name="Picture 15"/>
          <p:cNvPicPr/>
          <p:nvPr/>
        </p:nvPicPr>
        <p:blipFill>
          <a:blip r:embed="rId5"/>
          <a:stretch>
            <a:fillRect/>
          </a:stretch>
        </p:blipFill>
        <p:spPr>
          <a:xfrm>
            <a:off x="4099418" y="4797151"/>
            <a:ext cx="945163" cy="931515"/>
          </a:xfrm>
          <a:prstGeom prst="rect">
            <a:avLst/>
          </a:prstGeom>
        </p:spPr>
      </p:pic>
      <p:pic>
        <p:nvPicPr>
          <p:cNvPr id="17" name="Picture 16"/>
          <p:cNvPicPr/>
          <p:nvPr/>
        </p:nvPicPr>
        <p:blipFill>
          <a:blip r:embed="rId6" cstate="print">
            <a:extLst>
              <a:ext uri="{28A0092B-C50C-407E-A947-70E740481C1C}">
                <a14:useLocalDpi xmlns:a14="http://schemas.microsoft.com/office/drawing/2010/main" val="0"/>
              </a:ext>
            </a:extLst>
          </a:blip>
          <a:stretch>
            <a:fillRect/>
          </a:stretch>
        </p:blipFill>
        <p:spPr>
          <a:xfrm>
            <a:off x="3314461" y="3287604"/>
            <a:ext cx="342900" cy="485363"/>
          </a:xfrm>
          <a:prstGeom prst="rect">
            <a:avLst/>
          </a:prstGeom>
        </p:spPr>
      </p:pic>
      <p:pic>
        <p:nvPicPr>
          <p:cNvPr id="18" name="Picture 17"/>
          <p:cNvPicPr/>
          <p:nvPr/>
        </p:nvPicPr>
        <p:blipFill>
          <a:blip r:embed="rId6" cstate="print">
            <a:extLst>
              <a:ext uri="{28A0092B-C50C-407E-A947-70E740481C1C}">
                <a14:useLocalDpi xmlns:a14="http://schemas.microsoft.com/office/drawing/2010/main" val="0"/>
              </a:ext>
            </a:extLst>
          </a:blip>
          <a:stretch>
            <a:fillRect/>
          </a:stretch>
        </p:blipFill>
        <p:spPr>
          <a:xfrm>
            <a:off x="445434" y="2992076"/>
            <a:ext cx="342900" cy="485363"/>
          </a:xfrm>
          <a:prstGeom prst="rect">
            <a:avLst/>
          </a:prstGeom>
        </p:spPr>
      </p:pic>
      <p:pic>
        <p:nvPicPr>
          <p:cNvPr id="19" name="Picture 18"/>
          <p:cNvPicPr/>
          <p:nvPr/>
        </p:nvPicPr>
        <p:blipFill>
          <a:blip r:embed="rId6" cstate="print">
            <a:extLst>
              <a:ext uri="{28A0092B-C50C-407E-A947-70E740481C1C}">
                <a14:useLocalDpi xmlns:a14="http://schemas.microsoft.com/office/drawing/2010/main" val="0"/>
              </a:ext>
            </a:extLst>
          </a:blip>
          <a:stretch>
            <a:fillRect/>
          </a:stretch>
        </p:blipFill>
        <p:spPr>
          <a:xfrm>
            <a:off x="1513414" y="4221088"/>
            <a:ext cx="342900" cy="485363"/>
          </a:xfrm>
          <a:prstGeom prst="rect">
            <a:avLst/>
          </a:prstGeom>
        </p:spPr>
      </p:pic>
      <p:pic>
        <p:nvPicPr>
          <p:cNvPr id="20" name="Picture 19"/>
          <p:cNvPicPr/>
          <p:nvPr/>
        </p:nvPicPr>
        <p:blipFill>
          <a:blip r:embed="rId6" cstate="print">
            <a:extLst>
              <a:ext uri="{28A0092B-C50C-407E-A947-70E740481C1C}">
                <a14:useLocalDpi xmlns:a14="http://schemas.microsoft.com/office/drawing/2010/main" val="0"/>
              </a:ext>
            </a:extLst>
          </a:blip>
          <a:stretch>
            <a:fillRect/>
          </a:stretch>
        </p:blipFill>
        <p:spPr>
          <a:xfrm>
            <a:off x="4392638" y="4706451"/>
            <a:ext cx="342900" cy="485363"/>
          </a:xfrm>
          <a:prstGeom prst="rect">
            <a:avLst/>
          </a:prstGeom>
        </p:spPr>
      </p:pic>
      <p:pic>
        <p:nvPicPr>
          <p:cNvPr id="21" name="Picture 20"/>
          <p:cNvPicPr/>
          <p:nvPr/>
        </p:nvPicPr>
        <p:blipFill>
          <a:blip r:embed="rId6" cstate="print">
            <a:extLst>
              <a:ext uri="{28A0092B-C50C-407E-A947-70E740481C1C}">
                <a14:useLocalDpi xmlns:a14="http://schemas.microsoft.com/office/drawing/2010/main" val="0"/>
              </a:ext>
            </a:extLst>
          </a:blip>
          <a:stretch>
            <a:fillRect/>
          </a:stretch>
        </p:blipFill>
        <p:spPr>
          <a:xfrm>
            <a:off x="6695471" y="2876763"/>
            <a:ext cx="342900" cy="485363"/>
          </a:xfrm>
          <a:prstGeom prst="rect">
            <a:avLst/>
          </a:prstGeom>
        </p:spPr>
      </p:pic>
      <p:pic>
        <p:nvPicPr>
          <p:cNvPr id="22" name="Picture 21"/>
          <p:cNvPicPr/>
          <p:nvPr/>
        </p:nvPicPr>
        <p:blipFill>
          <a:blip r:embed="rId7" cstate="print">
            <a:extLst>
              <a:ext uri="{28A0092B-C50C-407E-A947-70E740481C1C}">
                <a14:useLocalDpi xmlns:a14="http://schemas.microsoft.com/office/drawing/2010/main" val="0"/>
              </a:ext>
            </a:extLst>
          </a:blip>
          <a:stretch>
            <a:fillRect/>
          </a:stretch>
        </p:blipFill>
        <p:spPr>
          <a:xfrm>
            <a:off x="3603931" y="3287604"/>
            <a:ext cx="611213" cy="438725"/>
          </a:xfrm>
          <a:prstGeom prst="rect">
            <a:avLst/>
          </a:prstGeom>
        </p:spPr>
      </p:pic>
      <p:pic>
        <p:nvPicPr>
          <p:cNvPr id="23" name="Picture 22"/>
          <p:cNvPicPr/>
          <p:nvPr/>
        </p:nvPicPr>
        <p:blipFill>
          <a:blip r:embed="rId7" cstate="print">
            <a:extLst>
              <a:ext uri="{28A0092B-C50C-407E-A947-70E740481C1C}">
                <a14:useLocalDpi xmlns:a14="http://schemas.microsoft.com/office/drawing/2010/main" val="0"/>
              </a:ext>
            </a:extLst>
          </a:blip>
          <a:stretch>
            <a:fillRect/>
          </a:stretch>
        </p:blipFill>
        <p:spPr>
          <a:xfrm>
            <a:off x="411917" y="3423727"/>
            <a:ext cx="611213" cy="438725"/>
          </a:xfrm>
          <a:prstGeom prst="rect">
            <a:avLst/>
          </a:prstGeom>
        </p:spPr>
      </p:pic>
      <p:pic>
        <p:nvPicPr>
          <p:cNvPr id="24" name="Picture 23"/>
          <p:cNvPicPr/>
          <p:nvPr/>
        </p:nvPicPr>
        <p:blipFill>
          <a:blip r:embed="rId7" cstate="print">
            <a:extLst>
              <a:ext uri="{28A0092B-C50C-407E-A947-70E740481C1C}">
                <a14:useLocalDpi xmlns:a14="http://schemas.microsoft.com/office/drawing/2010/main" val="0"/>
              </a:ext>
            </a:extLst>
          </a:blip>
          <a:stretch>
            <a:fillRect/>
          </a:stretch>
        </p:blipFill>
        <p:spPr>
          <a:xfrm>
            <a:off x="1721723" y="4177119"/>
            <a:ext cx="611213" cy="438725"/>
          </a:xfrm>
          <a:prstGeom prst="rect">
            <a:avLst/>
          </a:prstGeom>
        </p:spPr>
      </p:pic>
      <p:pic>
        <p:nvPicPr>
          <p:cNvPr id="25" name="Picture 24"/>
          <p:cNvPicPr/>
          <p:nvPr/>
        </p:nvPicPr>
        <p:blipFill>
          <a:blip r:embed="rId7" cstate="print">
            <a:extLst>
              <a:ext uri="{28A0092B-C50C-407E-A947-70E740481C1C}">
                <a14:useLocalDpi xmlns:a14="http://schemas.microsoft.com/office/drawing/2010/main" val="0"/>
              </a:ext>
            </a:extLst>
          </a:blip>
          <a:stretch>
            <a:fillRect/>
          </a:stretch>
        </p:blipFill>
        <p:spPr>
          <a:xfrm>
            <a:off x="4433368" y="5043545"/>
            <a:ext cx="611213" cy="438725"/>
          </a:xfrm>
          <a:prstGeom prst="rect">
            <a:avLst/>
          </a:prstGeom>
        </p:spPr>
      </p:pic>
      <p:pic>
        <p:nvPicPr>
          <p:cNvPr id="26" name="Picture 25"/>
          <p:cNvPicPr/>
          <p:nvPr/>
        </p:nvPicPr>
        <p:blipFill>
          <a:blip r:embed="rId7" cstate="print">
            <a:extLst>
              <a:ext uri="{28A0092B-C50C-407E-A947-70E740481C1C}">
                <a14:useLocalDpi xmlns:a14="http://schemas.microsoft.com/office/drawing/2010/main" val="0"/>
              </a:ext>
            </a:extLst>
          </a:blip>
          <a:stretch>
            <a:fillRect/>
          </a:stretch>
        </p:blipFill>
        <p:spPr>
          <a:xfrm>
            <a:off x="7038371" y="2911120"/>
            <a:ext cx="423148" cy="528919"/>
          </a:xfrm>
          <a:prstGeom prst="rect">
            <a:avLst/>
          </a:prstGeom>
        </p:spPr>
      </p:pic>
      <p:sp>
        <p:nvSpPr>
          <p:cNvPr id="28" name="Text Box 14">
            <a:extLst>
              <a:ext uri="{FF2B5EF4-FFF2-40B4-BE49-F238E27FC236}">
                <a16:creationId xmlns:a16="http://schemas.microsoft.com/office/drawing/2014/main" xmlns="" id="{7343FE20-CCED-4429-D608-EDFC2D4CF6B1}"/>
              </a:ext>
            </a:extLst>
          </p:cNvPr>
          <p:cNvSpPr txBox="1">
            <a:spLocks noChangeArrowheads="1"/>
          </p:cNvSpPr>
          <p:nvPr/>
        </p:nvSpPr>
        <p:spPr bwMode="auto">
          <a:xfrm>
            <a:off x="-180528" y="82725"/>
            <a:ext cx="8912611" cy="3058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6000" dirty="0" smtClean="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LUYỆN TỪ VÀ CÂU</a:t>
            </a:r>
            <a:endParaRPr lang="en-US" sz="6000"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endParaRPr>
          </a:p>
          <a:p>
            <a:pPr algn="ctr" eaLnBrk="1" hangingPunct="1">
              <a:spcBef>
                <a:spcPts val="1350"/>
              </a:spcBef>
              <a:defRPr/>
            </a:pPr>
            <a:r>
              <a:rPr lang="en-US" sz="6000" dirty="0" err="1" smtClean="0">
                <a:solidFill>
                  <a:srgbClr val="002060"/>
                </a:solidFill>
                <a:effectLst>
                  <a:outerShdw blurRad="38100" dist="38100" dir="2700000" algn="tl">
                    <a:srgbClr val="000000">
                      <a:alpha val="43137"/>
                    </a:srgbClr>
                  </a:outerShdw>
                </a:effectLst>
                <a:latin typeface="UTM Deutsch Gothic" panose="02040603050506020204" pitchFamily="18" charset="0"/>
                <a:cs typeface="Times New Roman" panose="02020603050405020304" pitchFamily="18" charset="0"/>
              </a:rPr>
              <a:t>Luyện</a:t>
            </a:r>
            <a:r>
              <a:rPr lang="en-US" sz="6000" smtClean="0">
                <a:solidFill>
                  <a:srgbClr val="002060"/>
                </a:solidFill>
                <a:effectLst>
                  <a:outerShdw blurRad="38100" dist="38100" dir="2700000" algn="tl">
                    <a:srgbClr val="000000">
                      <a:alpha val="43137"/>
                    </a:srgbClr>
                  </a:outerShdw>
                </a:effectLst>
                <a:latin typeface="UTM Deutsch Gothic" panose="02040603050506020204" pitchFamily="18" charset="0"/>
                <a:cs typeface="Times New Roman" panose="02020603050405020304" pitchFamily="18" charset="0"/>
              </a:rPr>
              <a:t> tập liên kết câu bằng từ ngữ nối           </a:t>
            </a:r>
            <a:endParaRPr lang="en-US" sz="6000" dirty="0">
              <a:solidFill>
                <a:srgbClr val="002060"/>
              </a:solidFill>
              <a:effectLst>
                <a:outerShdw blurRad="38100" dist="38100" dir="2700000" algn="tl">
                  <a:srgbClr val="000000">
                    <a:alpha val="43137"/>
                  </a:srgbClr>
                </a:outerShdw>
              </a:effectLst>
              <a:latin typeface="UTM Deutsch Gothic"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819833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2000" fill="hold"/>
                                        <p:tgtEl>
                                          <p:spTgt spid="28"/>
                                        </p:tgtEl>
                                        <p:attrNameLst>
                                          <p:attrName>ppt_x</p:attrName>
                                        </p:attrNameLst>
                                      </p:cBhvr>
                                      <p:tavLst>
                                        <p:tav tm="0">
                                          <p:val>
                                            <p:strVal val="#ppt_x"/>
                                          </p:val>
                                        </p:tav>
                                        <p:tav tm="100000">
                                          <p:val>
                                            <p:strVal val="#ppt_x"/>
                                          </p:val>
                                        </p:tav>
                                      </p:tavLst>
                                    </p:anim>
                                    <p:anim calcmode="lin" valueType="num">
                                      <p:cBhvr additive="base">
                                        <p:cTn id="8" dur="20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xmlns=""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CE7365C8-9704-7269-0F24-DCE988577E76}"/>
              </a:ext>
            </a:extLst>
          </p:cNvPr>
          <p:cNvSpPr txBox="1"/>
          <p:nvPr/>
        </p:nvSpPr>
        <p:spPr>
          <a:xfrm>
            <a:off x="0" y="836712"/>
            <a:ext cx="9144000" cy="4339650"/>
          </a:xfrm>
          <a:prstGeom prst="rect">
            <a:avLst/>
          </a:prstGeom>
          <a:noFill/>
        </p:spPr>
        <p:txBody>
          <a:bodyPr wrap="square" rtlCol="0">
            <a:spAutoFit/>
          </a:bodyPr>
          <a:lstStyle/>
          <a:p>
            <a:pPr algn="ctr"/>
            <a:r>
              <a:rPr lang="en-US" sz="13800" b="1">
                <a:solidFill>
                  <a:srgbClr val="FF0000"/>
                </a:solidFill>
                <a:effectLst>
                  <a:outerShdw blurRad="38100" dist="38100" dir="2700000" algn="tl">
                    <a:srgbClr val="000000">
                      <a:alpha val="43137"/>
                    </a:srgbClr>
                  </a:outerShdw>
                </a:effectLst>
                <a:latin typeface="UTM LinotypeZapfino KT" panose="02040603050506020204" pitchFamily="18" charset="0"/>
              </a:rPr>
              <a:t>Chúc các em học tốt!</a:t>
            </a:r>
          </a:p>
        </p:txBody>
      </p:sp>
    </p:spTree>
    <p:extLst>
      <p:ext uri="{BB962C8B-B14F-4D97-AF65-F5344CB8AC3E}">
        <p14:creationId xmlns:p14="http://schemas.microsoft.com/office/powerpoint/2010/main" val="2961593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hoi do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6512" y="0"/>
            <a:ext cx="9168341" cy="6858000"/>
          </a:xfrm>
          <a:prstGeom prst="rect">
            <a:avLst/>
          </a:prstGeom>
        </p:spPr>
      </p:pic>
    </p:spTree>
    <p:extLst>
      <p:ext uri="{BB962C8B-B14F-4D97-AF65-F5344CB8AC3E}">
        <p14:creationId xmlns:p14="http://schemas.microsoft.com/office/powerpoint/2010/main" val="3577671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màn hình pp.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01" y="1"/>
            <a:ext cx="9144000" cy="6857999"/>
          </a:xfrm>
          <a:prstGeom prst="rect">
            <a:avLst/>
          </a:prstGeom>
          <a:noFill/>
          <a:ln>
            <a:noFill/>
          </a:ln>
        </p:spPr>
      </p:pic>
      <p:sp>
        <p:nvSpPr>
          <p:cNvPr id="5" name="Rectangle: Rounded Corners 9">
            <a:extLst>
              <a:ext uri="{FF2B5EF4-FFF2-40B4-BE49-F238E27FC236}">
                <a16:creationId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o="urn:schemas-microsoft-com:office:office" xmlns:v="urn:schemas-microsoft-com:vml" xmlns:w10="urn:schemas-microsoft-com:office:word" xmlns:w="http://schemas.openxmlformats.org/wordprocessingml/2006/main" xmlns="" xmlns:a16="http://schemas.microsoft.com/office/drawing/2014/main" xmlns:lc="http://schemas.openxmlformats.org/drawingml/2006/lockedCanvas" id="{2ECCE247-2944-316E-72D8-316B0294D178}"/>
              </a:ext>
            </a:extLst>
          </p:cNvPr>
          <p:cNvSpPr/>
          <p:nvPr/>
        </p:nvSpPr>
        <p:spPr>
          <a:xfrm>
            <a:off x="-1460" y="908720"/>
            <a:ext cx="9086245" cy="5040560"/>
          </a:xfrm>
          <a:prstGeom prst="roundRect">
            <a:avLst>
              <a:gd name="adj" fmla="val 1219"/>
            </a:avLst>
          </a:prstGeom>
          <a:solidFill>
            <a:schemeClr val="bg1">
              <a:alpha val="9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vi-VN" smtClean="0"/>
              <a:t>HOÀI KHÁNHXem thêm tại: https://loigiaihay.com/co-gai-mu-noi-xanh-trang-109-sgk-tieng-viet-lop-5-tap-2-canh-dieu-a161905.html</a:t>
            </a:r>
            <a:endParaRPr lang="vi-VN"/>
          </a:p>
        </p:txBody>
      </p:sp>
      <p:sp>
        <p:nvSpPr>
          <p:cNvPr id="17" name="Text Box 14">
            <a:extLst>
              <a:ext uri="{FF2B5EF4-FFF2-40B4-BE49-F238E27FC236}">
                <a16:creationId xmlns:a16="http://schemas.microsoft.com/office/drawing/2014/main" xmlns="" id="{EF79359C-BB14-402C-2371-C86882BAF45A}"/>
              </a:ext>
            </a:extLst>
          </p:cNvPr>
          <p:cNvSpPr txBox="1">
            <a:spLocks noChangeArrowheads="1"/>
          </p:cNvSpPr>
          <p:nvPr/>
        </p:nvSpPr>
        <p:spPr bwMode="auto">
          <a:xfrm>
            <a:off x="-1460" y="764704"/>
            <a:ext cx="9145460" cy="444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ts val="1350"/>
              </a:spcBef>
              <a:defRPr/>
            </a:pPr>
            <a:r>
              <a:rPr lang="vi-VN" sz="3000" smtClean="0">
                <a:latin typeface="UTM Avo" panose="02040603050506020204" pitchFamily="18" charset="0"/>
                <a:cs typeface="Times New Roman" panose="02020603050405020304" pitchFamily="18" charset="0"/>
              </a:rPr>
              <a:t>a. Miêu </a:t>
            </a:r>
            <a:r>
              <a:rPr lang="vi-VN" sz="3000">
                <a:latin typeface="UTM Avo" panose="02040603050506020204" pitchFamily="18" charset="0"/>
                <a:cs typeface="Times New Roman" panose="02020603050405020304" pitchFamily="18" charset="0"/>
              </a:rPr>
              <a:t>tả một em bé hoặc một chú mèo, một cái cây, một dòng sông mà ai cũng miêu tả giống nhau thì không ai thích đọc. Vì vậy, ngay trong quan sát để miêu tả, người viết phải tìm ra cái mới, cái riêng</a:t>
            </a:r>
            <a:r>
              <a:rPr lang="vi-VN" sz="3000" smtClean="0">
                <a:latin typeface="UTM Avo" panose="02040603050506020204" pitchFamily="18" charset="0"/>
                <a:cs typeface="Times New Roman" panose="02020603050405020304" pitchFamily="18" charset="0"/>
              </a:rPr>
              <a:t>.</a:t>
            </a:r>
          </a:p>
          <a:p>
            <a:pPr algn="just" eaLnBrk="1" hangingPunct="1">
              <a:spcBef>
                <a:spcPts val="1350"/>
              </a:spcBef>
              <a:defRPr/>
            </a:pPr>
            <a:r>
              <a:rPr lang="vi-VN" sz="3000" smtClean="0">
                <a:latin typeface="UTM Avo" panose="02040603050506020204" pitchFamily="18" charset="0"/>
                <a:cs typeface="Times New Roman" panose="02020603050405020304" pitchFamily="18" charset="0"/>
              </a:rPr>
              <a:t>b. </a:t>
            </a:r>
            <a:r>
              <a:rPr lang="vi-VN" sz="3000">
                <a:latin typeface="UTM Avo" panose="02040603050506020204" pitchFamily="18" charset="0"/>
                <a:cs typeface="Times New Roman" panose="02020603050405020304" pitchFamily="18" charset="0"/>
              </a:rPr>
              <a:t>Sa Thèn quả là một tay sành chơi ngựa. Con Ô của cậu vọt lên trước Mai Hoa một thân. Nhưng chỉ có thể thôi, không xa hơn được nữa. Ngược lại, về sau, con Mai Hoa lại êm ái lướt tới, vèo một cái qua mặt con </a:t>
            </a:r>
            <a:r>
              <a:rPr lang="vi-VN" sz="3000" smtClean="0">
                <a:latin typeface="UTM Avo" panose="02040603050506020204" pitchFamily="18" charset="0"/>
                <a:cs typeface="Times New Roman" panose="02020603050405020304" pitchFamily="18" charset="0"/>
              </a:rPr>
              <a:t>Ô.</a:t>
            </a:r>
            <a:endParaRPr lang="en-US" sz="3000">
              <a:latin typeface="UTM Avo" panose="02040603050506020204" pitchFamily="18" charset="0"/>
              <a:cs typeface="Times New Roman" panose="02020603050405020304" pitchFamily="18" charset="0"/>
            </a:endParaRPr>
          </a:p>
        </p:txBody>
      </p:sp>
      <p:sp>
        <p:nvSpPr>
          <p:cNvPr id="11" name="Text Box 14">
            <a:extLst>
              <a:ext uri="{FF2B5EF4-FFF2-40B4-BE49-F238E27FC236}">
                <a16:creationId xmlns:a16="http://schemas.microsoft.com/office/drawing/2014/main" xmlns="" id="{EF79359C-BB14-402C-2371-C86882BAF45A}"/>
              </a:ext>
            </a:extLst>
          </p:cNvPr>
          <p:cNvSpPr txBox="1">
            <a:spLocks noChangeArrowheads="1"/>
          </p:cNvSpPr>
          <p:nvPr/>
        </p:nvSpPr>
        <p:spPr bwMode="auto">
          <a:xfrm>
            <a:off x="0" y="1"/>
            <a:ext cx="9155723" cy="1032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vi-VN" sz="3000" b="1" smtClean="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Bài 1: Tìm </a:t>
            </a:r>
            <a:r>
              <a:rPr lang="vi-VN" sz="3000" b="1">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biện pháp nối trong hai đoạn văn dưới </a:t>
            </a:r>
            <a:r>
              <a:rPr lang="vi-VN" sz="3000" b="1" smtClean="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đây</a:t>
            </a:r>
            <a:endParaRPr lang="en-US" sz="3000" b="1"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1281123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72A3A4-C5A0-5C92-338F-7DB468F239D8}"/>
              </a:ext>
            </a:extLst>
          </p:cNvPr>
          <p:cNvSpPr>
            <a:spLocks noGrp="1"/>
          </p:cNvSpPr>
          <p:nvPr>
            <p:ph type="title"/>
          </p:nvPr>
        </p:nvSpPr>
        <p:spPr/>
        <p:txBody>
          <a:bodyPr/>
          <a:lstStyle/>
          <a:p>
            <a:endParaRPr lang="en-US" dirty="0"/>
          </a:p>
        </p:txBody>
      </p:sp>
      <p:sp>
        <p:nvSpPr>
          <p:cNvPr id="3" name="Text Placeholder 2">
            <a:extLst>
              <a:ext uri="{FF2B5EF4-FFF2-40B4-BE49-F238E27FC236}">
                <a16:creationId xmlns:a16="http://schemas.microsoft.com/office/drawing/2014/main" xmlns="" id="{1C3E4819-73D5-5180-83DB-D4470928479B}"/>
              </a:ext>
            </a:extLst>
          </p:cNvPr>
          <p:cNvSpPr>
            <a:spLocks noGrp="1"/>
          </p:cNvSpPr>
          <p:nvPr>
            <p:ph type="body" idx="1"/>
          </p:nvPr>
        </p:nvSpPr>
        <p:spPr/>
        <p:txBody>
          <a:bodyPr/>
          <a:lstStyle/>
          <a:p>
            <a:endParaRPr lang="en-US" dirty="0"/>
          </a:p>
        </p:txBody>
      </p:sp>
      <p:sp>
        <p:nvSpPr>
          <p:cNvPr id="4" name="Content Placeholder 3">
            <a:extLst>
              <a:ext uri="{FF2B5EF4-FFF2-40B4-BE49-F238E27FC236}">
                <a16:creationId xmlns:a16="http://schemas.microsoft.com/office/drawing/2014/main" xmlns="" id="{9AFA98C0-74A1-AD7B-44AB-618A5FADCB9C}"/>
              </a:ext>
            </a:extLst>
          </p:cNvPr>
          <p:cNvSpPr>
            <a:spLocks noGrp="1"/>
          </p:cNvSpPr>
          <p:nvPr>
            <p:ph sz="half" idx="2"/>
          </p:nvPr>
        </p:nvSpPr>
        <p:spPr/>
        <p:txBody>
          <a:bodyPr/>
          <a:lstStyle/>
          <a:p>
            <a:endParaRPr lang="en-US" dirty="0"/>
          </a:p>
        </p:txBody>
      </p:sp>
      <p:sp>
        <p:nvSpPr>
          <p:cNvPr id="5" name="Text Placeholder 4">
            <a:extLst>
              <a:ext uri="{FF2B5EF4-FFF2-40B4-BE49-F238E27FC236}">
                <a16:creationId xmlns:a16="http://schemas.microsoft.com/office/drawing/2014/main" xmlns="" id="{8308F02E-C7E3-343B-2CF0-1D1B96AB0C4A}"/>
              </a:ext>
            </a:extLst>
          </p:cNvPr>
          <p:cNvSpPr>
            <a:spLocks noGrp="1"/>
          </p:cNvSpPr>
          <p:nvPr>
            <p:ph type="body" sz="quarter" idx="3"/>
          </p:nvPr>
        </p:nvSpPr>
        <p:spPr/>
        <p:txBody>
          <a:bodyPr/>
          <a:lstStyle/>
          <a:p>
            <a:endParaRPr lang="en-US" dirty="0"/>
          </a:p>
        </p:txBody>
      </p:sp>
      <p:sp>
        <p:nvSpPr>
          <p:cNvPr id="6" name="Content Placeholder 5">
            <a:extLst>
              <a:ext uri="{FF2B5EF4-FFF2-40B4-BE49-F238E27FC236}">
                <a16:creationId xmlns:a16="http://schemas.microsoft.com/office/drawing/2014/main" xmlns="" id="{7428E4FF-7887-060D-43B0-38D28701A64C}"/>
              </a:ext>
            </a:extLst>
          </p:cNvPr>
          <p:cNvSpPr>
            <a:spLocks noGrp="1"/>
          </p:cNvSpPr>
          <p:nvPr>
            <p:ph sz="quarter" idx="4"/>
          </p:nvPr>
        </p:nvSpPr>
        <p:spPr/>
        <p:txBody>
          <a:bodyPr/>
          <a:lstStyle/>
          <a:p>
            <a:endParaRPr lang="en-US" dirty="0"/>
          </a:p>
        </p:txBody>
      </p:sp>
      <p:pic>
        <p:nvPicPr>
          <p:cNvPr id="7" name="Picture 2">
            <a:extLst>
              <a:ext uri="{FF2B5EF4-FFF2-40B4-BE49-F238E27FC236}">
                <a16:creationId xmlns:a16="http://schemas.microsoft.com/office/drawing/2014/main" xmlns=""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14">
            <a:extLst>
              <a:ext uri="{FF2B5EF4-FFF2-40B4-BE49-F238E27FC236}">
                <a16:creationId xmlns:a16="http://schemas.microsoft.com/office/drawing/2014/main" xmlns="" id="{02FAA30D-4948-D5AC-B792-9585FE09469D}"/>
              </a:ext>
            </a:extLst>
          </p:cNvPr>
          <p:cNvSpPr txBox="1">
            <a:spLocks noChangeArrowheads="1"/>
          </p:cNvSpPr>
          <p:nvPr/>
        </p:nvSpPr>
        <p:spPr bwMode="auto">
          <a:xfrm>
            <a:off x="1259632" y="-27384"/>
            <a:ext cx="7848872" cy="93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b="1" dirty="0" smtClean="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THẢO LUẬN NHÓM</a:t>
            </a:r>
            <a:endParaRPr lang="en-US" sz="5400"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p:txBody>
      </p:sp>
      <p:sp>
        <p:nvSpPr>
          <p:cNvPr id="11" name="Freeform 10"/>
          <p:cNvSpPr/>
          <p:nvPr/>
        </p:nvSpPr>
        <p:spPr>
          <a:xfrm>
            <a:off x="107504" y="4221088"/>
            <a:ext cx="2376264" cy="2678005"/>
          </a:xfrm>
          <a:custGeom>
            <a:avLst/>
            <a:gdLst/>
            <a:ahLst/>
            <a:cxnLst/>
            <a:rect l="l" t="t" r="r" b="b"/>
            <a:pathLst>
              <a:path w="8173565" h="5200431">
                <a:moveTo>
                  <a:pt x="0" y="0"/>
                </a:moveTo>
                <a:lnTo>
                  <a:pt x="8173565" y="0"/>
                </a:lnTo>
                <a:lnTo>
                  <a:pt x="8173565" y="5200430"/>
                </a:lnTo>
                <a:lnTo>
                  <a:pt x="0" y="5200430"/>
                </a:lnTo>
                <a:lnTo>
                  <a:pt x="0" y="0"/>
                </a:lnTo>
                <a:close/>
              </a:path>
            </a:pathLst>
          </a:custGeom>
          <a:blipFill>
            <a:blip r:embed="rId3"/>
            <a:stretch>
              <a:fillRect/>
            </a:stretch>
          </a:blipFill>
        </p:spPr>
        <p:txBody>
          <a:bodyPr/>
          <a:lstStyle/>
          <a:p>
            <a:endParaRPr lang="vi-VN"/>
          </a:p>
        </p:txBody>
      </p:sp>
      <p:sp>
        <p:nvSpPr>
          <p:cNvPr id="12" name="Rectangle: Rounded Corners 34">
            <a:extLst>
              <a:ext uri="{FF2B5EF4-FFF2-40B4-BE49-F238E27FC236}">
                <a16:creationId xmlns:a16="http://schemas.microsoft.com/office/drawing/2014/main" xmlns="" id="{DDE22D18-D7F0-6B4F-3D53-66B11D020E0D}"/>
              </a:ext>
            </a:extLst>
          </p:cNvPr>
          <p:cNvSpPr/>
          <p:nvPr/>
        </p:nvSpPr>
        <p:spPr>
          <a:xfrm>
            <a:off x="1979712" y="1196752"/>
            <a:ext cx="6735306" cy="2824655"/>
          </a:xfrm>
          <a:custGeom>
            <a:avLst/>
            <a:gdLst>
              <a:gd name="connsiteX0" fmla="*/ 0 w 5432196"/>
              <a:gd name="connsiteY0" fmla="*/ 518078 h 2568302"/>
              <a:gd name="connsiteX1" fmla="*/ 518078 w 5432196"/>
              <a:gd name="connsiteY1" fmla="*/ 0 h 2568302"/>
              <a:gd name="connsiteX2" fmla="*/ 1146084 w 5432196"/>
              <a:gd name="connsiteY2" fmla="*/ 0 h 2568302"/>
              <a:gd name="connsiteX3" fmla="*/ 1686169 w 5432196"/>
              <a:gd name="connsiteY3" fmla="*/ 0 h 2568302"/>
              <a:gd name="connsiteX4" fmla="*/ 2226254 w 5432196"/>
              <a:gd name="connsiteY4" fmla="*/ 0 h 2568302"/>
              <a:gd name="connsiteX5" fmla="*/ 2898220 w 5432196"/>
              <a:gd name="connsiteY5" fmla="*/ 0 h 2568302"/>
              <a:gd name="connsiteX6" fmla="*/ 3394344 w 5432196"/>
              <a:gd name="connsiteY6" fmla="*/ 0 h 2568302"/>
              <a:gd name="connsiteX7" fmla="*/ 3934429 w 5432196"/>
              <a:gd name="connsiteY7" fmla="*/ 0 h 2568302"/>
              <a:gd name="connsiteX8" fmla="*/ 4914118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14118 w 5432196"/>
              <a:gd name="connsiteY13" fmla="*/ 2568302 h 2568302"/>
              <a:gd name="connsiteX14" fmla="*/ 4286112 w 5432196"/>
              <a:gd name="connsiteY14" fmla="*/ 2568302 h 2568302"/>
              <a:gd name="connsiteX15" fmla="*/ 3658107 w 5432196"/>
              <a:gd name="connsiteY15" fmla="*/ 2568302 h 2568302"/>
              <a:gd name="connsiteX16" fmla="*/ 2986140 w 5432196"/>
              <a:gd name="connsiteY16" fmla="*/ 2568302 h 2568302"/>
              <a:gd name="connsiteX17" fmla="*/ 2358135 w 5432196"/>
              <a:gd name="connsiteY17" fmla="*/ 2568302 h 2568302"/>
              <a:gd name="connsiteX18" fmla="*/ 1774089 w 5432196"/>
              <a:gd name="connsiteY18" fmla="*/ 2568302 h 2568302"/>
              <a:gd name="connsiteX19" fmla="*/ 1190044 w 5432196"/>
              <a:gd name="connsiteY19" fmla="*/ 2568302 h 2568302"/>
              <a:gd name="connsiteX20" fmla="*/ 518078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387" y="197991"/>
                  <a:pt x="269436" y="54876"/>
                  <a:pt x="518078" y="0"/>
                </a:cubicBezTo>
                <a:cubicBezTo>
                  <a:pt x="659701" y="14275"/>
                  <a:pt x="912122" y="-30254"/>
                  <a:pt x="1146084" y="0"/>
                </a:cubicBezTo>
                <a:cubicBezTo>
                  <a:pt x="1380046" y="30254"/>
                  <a:pt x="1426534" y="17585"/>
                  <a:pt x="1686169" y="0"/>
                </a:cubicBezTo>
                <a:cubicBezTo>
                  <a:pt x="1945805" y="-17585"/>
                  <a:pt x="2042360" y="14011"/>
                  <a:pt x="2226254" y="0"/>
                </a:cubicBezTo>
                <a:cubicBezTo>
                  <a:pt x="2410148" y="-14011"/>
                  <a:pt x="2748289" y="16526"/>
                  <a:pt x="2898220" y="0"/>
                </a:cubicBezTo>
                <a:cubicBezTo>
                  <a:pt x="3048151" y="-16526"/>
                  <a:pt x="3252340" y="-19015"/>
                  <a:pt x="3394344" y="0"/>
                </a:cubicBezTo>
                <a:cubicBezTo>
                  <a:pt x="3536348" y="19015"/>
                  <a:pt x="3708195" y="12403"/>
                  <a:pt x="3934429" y="0"/>
                </a:cubicBezTo>
                <a:cubicBezTo>
                  <a:pt x="4160663" y="-12403"/>
                  <a:pt x="4623081" y="25647"/>
                  <a:pt x="4914118" y="0"/>
                </a:cubicBezTo>
                <a:cubicBezTo>
                  <a:pt x="5204129" y="-60694"/>
                  <a:pt x="5418482" y="180293"/>
                  <a:pt x="5432196" y="518078"/>
                </a:cubicBezTo>
                <a:cubicBezTo>
                  <a:pt x="5451096" y="766346"/>
                  <a:pt x="5447505" y="855452"/>
                  <a:pt x="5432196" y="1044115"/>
                </a:cubicBezTo>
                <a:cubicBezTo>
                  <a:pt x="5416887" y="1232778"/>
                  <a:pt x="5439258" y="1346447"/>
                  <a:pt x="5432196" y="1554830"/>
                </a:cubicBezTo>
                <a:cubicBezTo>
                  <a:pt x="5425134" y="1763214"/>
                  <a:pt x="5431820" y="1877753"/>
                  <a:pt x="5432196" y="2050224"/>
                </a:cubicBezTo>
                <a:cubicBezTo>
                  <a:pt x="5464332" y="2330653"/>
                  <a:pt x="5173894" y="2540642"/>
                  <a:pt x="4914118" y="2568302"/>
                </a:cubicBezTo>
                <a:cubicBezTo>
                  <a:pt x="4641375" y="2546006"/>
                  <a:pt x="4518488" y="2594932"/>
                  <a:pt x="4286112" y="2568302"/>
                </a:cubicBezTo>
                <a:cubicBezTo>
                  <a:pt x="4053736" y="2541672"/>
                  <a:pt x="3880308" y="2593613"/>
                  <a:pt x="3658107" y="2568302"/>
                </a:cubicBezTo>
                <a:cubicBezTo>
                  <a:pt x="3435906" y="2542991"/>
                  <a:pt x="3304211" y="2581026"/>
                  <a:pt x="2986140" y="2568302"/>
                </a:cubicBezTo>
                <a:cubicBezTo>
                  <a:pt x="2668069" y="2555578"/>
                  <a:pt x="2510383" y="2553157"/>
                  <a:pt x="2358135" y="2568302"/>
                </a:cubicBezTo>
                <a:cubicBezTo>
                  <a:pt x="2205888" y="2583447"/>
                  <a:pt x="1902480" y="2573740"/>
                  <a:pt x="1774089" y="2568302"/>
                </a:cubicBezTo>
                <a:cubicBezTo>
                  <a:pt x="1645698" y="2562864"/>
                  <a:pt x="1331445" y="2589614"/>
                  <a:pt x="1190044" y="2568302"/>
                </a:cubicBezTo>
                <a:cubicBezTo>
                  <a:pt x="1048644" y="2546990"/>
                  <a:pt x="845553" y="2555609"/>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32196" h="2568302" stroke="0" extrusionOk="0">
                <a:moveTo>
                  <a:pt x="0" y="518078"/>
                </a:moveTo>
                <a:cubicBezTo>
                  <a:pt x="1362" y="273604"/>
                  <a:pt x="246295" y="25631"/>
                  <a:pt x="518078" y="0"/>
                </a:cubicBezTo>
                <a:cubicBezTo>
                  <a:pt x="689230" y="3860"/>
                  <a:pt x="1041464" y="-25685"/>
                  <a:pt x="1190044" y="0"/>
                </a:cubicBezTo>
                <a:cubicBezTo>
                  <a:pt x="1338624" y="25685"/>
                  <a:pt x="1537326" y="-11304"/>
                  <a:pt x="1730129" y="0"/>
                </a:cubicBezTo>
                <a:cubicBezTo>
                  <a:pt x="1922933" y="11304"/>
                  <a:pt x="2127335" y="-7751"/>
                  <a:pt x="2270214" y="0"/>
                </a:cubicBezTo>
                <a:cubicBezTo>
                  <a:pt x="2413094" y="7751"/>
                  <a:pt x="2729505" y="27468"/>
                  <a:pt x="2942180" y="0"/>
                </a:cubicBezTo>
                <a:cubicBezTo>
                  <a:pt x="3154855" y="-27468"/>
                  <a:pt x="3368738" y="-4307"/>
                  <a:pt x="3526225" y="0"/>
                </a:cubicBezTo>
                <a:cubicBezTo>
                  <a:pt x="3683712" y="4307"/>
                  <a:pt x="4061522" y="-2753"/>
                  <a:pt x="4242152" y="0"/>
                </a:cubicBezTo>
                <a:cubicBezTo>
                  <a:pt x="4422782" y="2753"/>
                  <a:pt x="4689208" y="-23213"/>
                  <a:pt x="4914118" y="0"/>
                </a:cubicBezTo>
                <a:cubicBezTo>
                  <a:pt x="5158405" y="22023"/>
                  <a:pt x="5476422" y="182994"/>
                  <a:pt x="5432196" y="518078"/>
                </a:cubicBezTo>
                <a:cubicBezTo>
                  <a:pt x="5444994" y="644890"/>
                  <a:pt x="5409249" y="881699"/>
                  <a:pt x="5432196" y="998150"/>
                </a:cubicBezTo>
                <a:cubicBezTo>
                  <a:pt x="5455143" y="1114601"/>
                  <a:pt x="5418007" y="1336090"/>
                  <a:pt x="5432196" y="1539509"/>
                </a:cubicBezTo>
                <a:cubicBezTo>
                  <a:pt x="5446385" y="1742928"/>
                  <a:pt x="5433068" y="1827586"/>
                  <a:pt x="5432196" y="2050224"/>
                </a:cubicBezTo>
                <a:cubicBezTo>
                  <a:pt x="5436897" y="2275397"/>
                  <a:pt x="5168616" y="2508268"/>
                  <a:pt x="4914118" y="2568302"/>
                </a:cubicBezTo>
                <a:cubicBezTo>
                  <a:pt x="4814720" y="2548941"/>
                  <a:pt x="4549574" y="2574685"/>
                  <a:pt x="4417993" y="2568302"/>
                </a:cubicBezTo>
                <a:cubicBezTo>
                  <a:pt x="4286412" y="2561919"/>
                  <a:pt x="3970024" y="2572759"/>
                  <a:pt x="3702067" y="2568302"/>
                </a:cubicBezTo>
                <a:cubicBezTo>
                  <a:pt x="3434110" y="2563845"/>
                  <a:pt x="3325896" y="2554395"/>
                  <a:pt x="3118022" y="2568302"/>
                </a:cubicBezTo>
                <a:cubicBezTo>
                  <a:pt x="2910148" y="2582209"/>
                  <a:pt x="2699970" y="2589983"/>
                  <a:pt x="2533976" y="2568302"/>
                </a:cubicBezTo>
                <a:cubicBezTo>
                  <a:pt x="2367982" y="2546621"/>
                  <a:pt x="2169928" y="2568216"/>
                  <a:pt x="1818050" y="2568302"/>
                </a:cubicBezTo>
                <a:cubicBezTo>
                  <a:pt x="1466172" y="2568388"/>
                  <a:pt x="1480025" y="2592225"/>
                  <a:pt x="1146084" y="2568302"/>
                </a:cubicBezTo>
                <a:cubicBezTo>
                  <a:pt x="812143" y="2544379"/>
                  <a:pt x="649034" y="2597098"/>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rgbClr val="FFFF00">
              <a:alpha val="94902"/>
            </a:srgbClr>
          </a:solidFill>
          <a:ln w="38100">
            <a:solidFill>
              <a:srgbClr val="002060"/>
            </a:solidFill>
            <a:extLst>
              <a:ext uri="{C807C97D-BFC1-408E-A445-0C87EB9F89A2}">
                <ask:lineSketchStyleProps xmlns:ask="http://schemas.microsoft.com/office/drawing/2018/sketchyshapes" xmlns="" sd="2129858240">
                  <a:custGeom>
                    <a:avLst/>
                    <a:gdLst>
                      <a:gd name="connsiteX0" fmla="*/ 0 w 8328152"/>
                      <a:gd name="connsiteY0" fmla="*/ 569789 h 2824655"/>
                      <a:gd name="connsiteX1" fmla="*/ 794270 w 8328152"/>
                      <a:gd name="connsiteY1" fmla="*/ 0 h 2824655"/>
                      <a:gd name="connsiteX2" fmla="*/ 1757072 w 8328152"/>
                      <a:gd name="connsiteY2" fmla="*/ 0 h 2824655"/>
                      <a:gd name="connsiteX3" fmla="*/ 2585081 w 8328152"/>
                      <a:gd name="connsiteY3" fmla="*/ 0 h 2824655"/>
                      <a:gd name="connsiteX4" fmla="*/ 3413091 w 8328152"/>
                      <a:gd name="connsiteY4" fmla="*/ 0 h 2824655"/>
                      <a:gd name="connsiteX5" fmla="*/ 4443288 w 8328152"/>
                      <a:gd name="connsiteY5" fmla="*/ 0 h 2824655"/>
                      <a:gd name="connsiteX6" fmla="*/ 5203901 w 8328152"/>
                      <a:gd name="connsiteY6" fmla="*/ 0 h 2824655"/>
                      <a:gd name="connsiteX7" fmla="*/ 6031910 w 8328152"/>
                      <a:gd name="connsiteY7" fmla="*/ 0 h 2824655"/>
                      <a:gd name="connsiteX8" fmla="*/ 7533881 w 8328152"/>
                      <a:gd name="connsiteY8" fmla="*/ 0 h 2824655"/>
                      <a:gd name="connsiteX9" fmla="*/ 8328152 w 8328152"/>
                      <a:gd name="connsiteY9" fmla="*/ 569789 h 2824655"/>
                      <a:gd name="connsiteX10" fmla="*/ 8328152 w 8328152"/>
                      <a:gd name="connsiteY10" fmla="*/ 1148332 h 2824655"/>
                      <a:gd name="connsiteX11" fmla="*/ 8328152 w 8328152"/>
                      <a:gd name="connsiteY11" fmla="*/ 1710024 h 2824655"/>
                      <a:gd name="connsiteX12" fmla="*/ 8328152 w 8328152"/>
                      <a:gd name="connsiteY12" fmla="*/ 2254865 h 2824655"/>
                      <a:gd name="connsiteX13" fmla="*/ 7533881 w 8328152"/>
                      <a:gd name="connsiteY13" fmla="*/ 2824655 h 2824655"/>
                      <a:gd name="connsiteX14" fmla="*/ 6571079 w 8328152"/>
                      <a:gd name="connsiteY14" fmla="*/ 2824655 h 2824655"/>
                      <a:gd name="connsiteX15" fmla="*/ 5608279 w 8328152"/>
                      <a:gd name="connsiteY15" fmla="*/ 2824655 h 2824655"/>
                      <a:gd name="connsiteX16" fmla="*/ 4578079 w 8328152"/>
                      <a:gd name="connsiteY16" fmla="*/ 2824655 h 2824655"/>
                      <a:gd name="connsiteX17" fmla="*/ 3615279 w 8328152"/>
                      <a:gd name="connsiteY17" fmla="*/ 2824655 h 2824655"/>
                      <a:gd name="connsiteX18" fmla="*/ 2719872 w 8328152"/>
                      <a:gd name="connsiteY18" fmla="*/ 2824655 h 2824655"/>
                      <a:gd name="connsiteX19" fmla="*/ 1824467 w 8328152"/>
                      <a:gd name="connsiteY19" fmla="*/ 2824655 h 2824655"/>
                      <a:gd name="connsiteX20" fmla="*/ 794270 w 8328152"/>
                      <a:gd name="connsiteY20" fmla="*/ 2824655 h 2824655"/>
                      <a:gd name="connsiteX21" fmla="*/ 0 w 8328152"/>
                      <a:gd name="connsiteY21" fmla="*/ 2254865 h 2824655"/>
                      <a:gd name="connsiteX22" fmla="*/ 0 w 8328152"/>
                      <a:gd name="connsiteY22" fmla="*/ 1693173 h 2824655"/>
                      <a:gd name="connsiteX23" fmla="*/ 0 w 8328152"/>
                      <a:gd name="connsiteY23" fmla="*/ 1097779 h 2824655"/>
                      <a:gd name="connsiteX24" fmla="*/ 0 w 8328152"/>
                      <a:gd name="connsiteY24" fmla="*/ 569789 h 2824655"/>
                      <a:gd name="connsiteX0" fmla="*/ 0 w 8328152"/>
                      <a:gd name="connsiteY0" fmla="*/ 569789 h 2824655"/>
                      <a:gd name="connsiteX1" fmla="*/ 794270 w 8328152"/>
                      <a:gd name="connsiteY1" fmla="*/ 0 h 2824655"/>
                      <a:gd name="connsiteX2" fmla="*/ 1824467 w 8328152"/>
                      <a:gd name="connsiteY2" fmla="*/ 0 h 2824655"/>
                      <a:gd name="connsiteX3" fmla="*/ 2652477 w 8328152"/>
                      <a:gd name="connsiteY3" fmla="*/ 0 h 2824655"/>
                      <a:gd name="connsiteX4" fmla="*/ 3480486 w 8328152"/>
                      <a:gd name="connsiteY4" fmla="*/ 0 h 2824655"/>
                      <a:gd name="connsiteX5" fmla="*/ 4510684 w 8328152"/>
                      <a:gd name="connsiteY5" fmla="*/ 0 h 2824655"/>
                      <a:gd name="connsiteX6" fmla="*/ 5406089 w 8328152"/>
                      <a:gd name="connsiteY6" fmla="*/ 0 h 2824655"/>
                      <a:gd name="connsiteX7" fmla="*/ 6503684 w 8328152"/>
                      <a:gd name="connsiteY7" fmla="*/ 0 h 2824655"/>
                      <a:gd name="connsiteX8" fmla="*/ 7533881 w 8328152"/>
                      <a:gd name="connsiteY8" fmla="*/ 0 h 2824655"/>
                      <a:gd name="connsiteX9" fmla="*/ 8328152 w 8328152"/>
                      <a:gd name="connsiteY9" fmla="*/ 569789 h 2824655"/>
                      <a:gd name="connsiteX10" fmla="*/ 8328152 w 8328152"/>
                      <a:gd name="connsiteY10" fmla="*/ 1097779 h 2824655"/>
                      <a:gd name="connsiteX11" fmla="*/ 8328152 w 8328152"/>
                      <a:gd name="connsiteY11" fmla="*/ 1693173 h 2824655"/>
                      <a:gd name="connsiteX12" fmla="*/ 8328152 w 8328152"/>
                      <a:gd name="connsiteY12" fmla="*/ 2254865 h 2824655"/>
                      <a:gd name="connsiteX13" fmla="*/ 7533881 w 8328152"/>
                      <a:gd name="connsiteY13" fmla="*/ 2824655 h 2824655"/>
                      <a:gd name="connsiteX14" fmla="*/ 6773267 w 8328152"/>
                      <a:gd name="connsiteY14" fmla="*/ 2824655 h 2824655"/>
                      <a:gd name="connsiteX15" fmla="*/ 5675674 w 8328152"/>
                      <a:gd name="connsiteY15" fmla="*/ 2824655 h 2824655"/>
                      <a:gd name="connsiteX16" fmla="*/ 4780269 w 8328152"/>
                      <a:gd name="connsiteY16" fmla="*/ 2824655 h 2824655"/>
                      <a:gd name="connsiteX17" fmla="*/ 3884863 w 8328152"/>
                      <a:gd name="connsiteY17" fmla="*/ 2824655 h 2824655"/>
                      <a:gd name="connsiteX18" fmla="*/ 2787269 w 8328152"/>
                      <a:gd name="connsiteY18" fmla="*/ 2824655 h 2824655"/>
                      <a:gd name="connsiteX19" fmla="*/ 1757072 w 8328152"/>
                      <a:gd name="connsiteY19" fmla="*/ 2824655 h 2824655"/>
                      <a:gd name="connsiteX20" fmla="*/ 794270 w 8328152"/>
                      <a:gd name="connsiteY20" fmla="*/ 2824655 h 2824655"/>
                      <a:gd name="connsiteX21" fmla="*/ 0 w 8328152"/>
                      <a:gd name="connsiteY21" fmla="*/ 2254865 h 2824655"/>
                      <a:gd name="connsiteX22" fmla="*/ 0 w 8328152"/>
                      <a:gd name="connsiteY22" fmla="*/ 1693173 h 2824655"/>
                      <a:gd name="connsiteX23" fmla="*/ 0 w 8328152"/>
                      <a:gd name="connsiteY23" fmla="*/ 1148332 h 2824655"/>
                      <a:gd name="connsiteX24" fmla="*/ 0 w 8328152"/>
                      <a:gd name="connsiteY24" fmla="*/ 569789 h 28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328152" h="2824655" fill="none" extrusionOk="0">
                        <a:moveTo>
                          <a:pt x="0" y="569789"/>
                        </a:moveTo>
                        <a:cubicBezTo>
                          <a:pt x="-21173" y="248015"/>
                          <a:pt x="350344" y="-9090"/>
                          <a:pt x="794270" y="0"/>
                        </a:cubicBezTo>
                        <a:cubicBezTo>
                          <a:pt x="1032902" y="10698"/>
                          <a:pt x="1423440" y="-4390"/>
                          <a:pt x="1757072" y="0"/>
                        </a:cubicBezTo>
                        <a:cubicBezTo>
                          <a:pt x="2122947" y="24800"/>
                          <a:pt x="2193602" y="16728"/>
                          <a:pt x="2585081" y="0"/>
                        </a:cubicBezTo>
                        <a:cubicBezTo>
                          <a:pt x="2966687" y="-27930"/>
                          <a:pt x="3134466" y="40816"/>
                          <a:pt x="3413091" y="0"/>
                        </a:cubicBezTo>
                        <a:cubicBezTo>
                          <a:pt x="3736167" y="-46266"/>
                          <a:pt x="4192265" y="44495"/>
                          <a:pt x="4443288" y="0"/>
                        </a:cubicBezTo>
                        <a:cubicBezTo>
                          <a:pt x="4693118" y="-6120"/>
                          <a:pt x="5003799" y="-8121"/>
                          <a:pt x="5203901" y="0"/>
                        </a:cubicBezTo>
                        <a:cubicBezTo>
                          <a:pt x="5374082" y="42398"/>
                          <a:pt x="5696635" y="-42277"/>
                          <a:pt x="6031910" y="0"/>
                        </a:cubicBezTo>
                        <a:cubicBezTo>
                          <a:pt x="6304211" y="-51668"/>
                          <a:pt x="7195172" y="9147"/>
                          <a:pt x="7533881" y="0"/>
                        </a:cubicBezTo>
                        <a:cubicBezTo>
                          <a:pt x="7926784" y="-121037"/>
                          <a:pt x="8300925" y="212482"/>
                          <a:pt x="8328152" y="569789"/>
                        </a:cubicBezTo>
                        <a:cubicBezTo>
                          <a:pt x="8369739" y="857797"/>
                          <a:pt x="8345508" y="943735"/>
                          <a:pt x="8328152" y="1148332"/>
                        </a:cubicBezTo>
                        <a:cubicBezTo>
                          <a:pt x="8289250" y="1339501"/>
                          <a:pt x="8336594" y="1475806"/>
                          <a:pt x="8328152" y="1710024"/>
                        </a:cubicBezTo>
                        <a:cubicBezTo>
                          <a:pt x="8299854" y="1952954"/>
                          <a:pt x="8346878" y="2054940"/>
                          <a:pt x="8328152" y="2254865"/>
                        </a:cubicBezTo>
                        <a:cubicBezTo>
                          <a:pt x="8366639" y="2565017"/>
                          <a:pt x="7961120" y="2792378"/>
                          <a:pt x="7533881" y="2824655"/>
                        </a:cubicBezTo>
                        <a:cubicBezTo>
                          <a:pt x="7108471" y="2822375"/>
                          <a:pt x="6950721" y="2836035"/>
                          <a:pt x="6571079" y="2824655"/>
                        </a:cubicBezTo>
                        <a:cubicBezTo>
                          <a:pt x="6187562" y="2757023"/>
                          <a:pt x="5882839" y="2838391"/>
                          <a:pt x="5608279" y="2824655"/>
                        </a:cubicBezTo>
                        <a:cubicBezTo>
                          <a:pt x="5257301" y="2801491"/>
                          <a:pt x="5075371" y="2827093"/>
                          <a:pt x="4578079" y="2824655"/>
                        </a:cubicBezTo>
                        <a:cubicBezTo>
                          <a:pt x="4084837" y="2821269"/>
                          <a:pt x="3841667" y="2829443"/>
                          <a:pt x="3615279" y="2824655"/>
                        </a:cubicBezTo>
                        <a:cubicBezTo>
                          <a:pt x="3403042" y="2870273"/>
                          <a:pt x="2912631" y="2800265"/>
                          <a:pt x="2719872" y="2824655"/>
                        </a:cubicBezTo>
                        <a:cubicBezTo>
                          <a:pt x="2518682" y="2810346"/>
                          <a:pt x="2082604" y="2835693"/>
                          <a:pt x="1824467" y="2824655"/>
                        </a:cubicBezTo>
                        <a:cubicBezTo>
                          <a:pt x="1598074" y="2800973"/>
                          <a:pt x="1313564" y="2861756"/>
                          <a:pt x="794270" y="2824655"/>
                        </a:cubicBezTo>
                        <a:cubicBezTo>
                          <a:pt x="410074" y="2785777"/>
                          <a:pt x="151877" y="2551791"/>
                          <a:pt x="0" y="2254865"/>
                        </a:cubicBezTo>
                        <a:cubicBezTo>
                          <a:pt x="46874" y="2058585"/>
                          <a:pt x="-26974" y="1860053"/>
                          <a:pt x="0" y="1693173"/>
                        </a:cubicBezTo>
                        <a:cubicBezTo>
                          <a:pt x="13242" y="1528939"/>
                          <a:pt x="24445" y="1327176"/>
                          <a:pt x="0" y="1097779"/>
                        </a:cubicBezTo>
                        <a:cubicBezTo>
                          <a:pt x="-21818" y="877607"/>
                          <a:pt x="-37698" y="712246"/>
                          <a:pt x="0" y="569789"/>
                        </a:cubicBezTo>
                        <a:close/>
                      </a:path>
                      <a:path w="8328152" h="2824655" stroke="0" extrusionOk="0">
                        <a:moveTo>
                          <a:pt x="0" y="569789"/>
                        </a:moveTo>
                        <a:cubicBezTo>
                          <a:pt x="34415" y="275985"/>
                          <a:pt x="348985" y="-53183"/>
                          <a:pt x="794270" y="0"/>
                        </a:cubicBezTo>
                        <a:cubicBezTo>
                          <a:pt x="1082723" y="-34369"/>
                          <a:pt x="1578243" y="-34258"/>
                          <a:pt x="1824467" y="0"/>
                        </a:cubicBezTo>
                        <a:cubicBezTo>
                          <a:pt x="2051421" y="-2579"/>
                          <a:pt x="2399427" y="-48796"/>
                          <a:pt x="2652477" y="0"/>
                        </a:cubicBezTo>
                        <a:cubicBezTo>
                          <a:pt x="2944535" y="32276"/>
                          <a:pt x="3296586" y="7314"/>
                          <a:pt x="3480486" y="0"/>
                        </a:cubicBezTo>
                        <a:cubicBezTo>
                          <a:pt x="3622670" y="-15082"/>
                          <a:pt x="4166589" y="29412"/>
                          <a:pt x="4510684" y="0"/>
                        </a:cubicBezTo>
                        <a:cubicBezTo>
                          <a:pt x="4818115" y="18466"/>
                          <a:pt x="5147218" y="-16320"/>
                          <a:pt x="5406089" y="0"/>
                        </a:cubicBezTo>
                        <a:cubicBezTo>
                          <a:pt x="5707135" y="31899"/>
                          <a:pt x="6244562" y="36736"/>
                          <a:pt x="6503684" y="0"/>
                        </a:cubicBezTo>
                        <a:cubicBezTo>
                          <a:pt x="6812881" y="35646"/>
                          <a:pt x="7187069" y="38439"/>
                          <a:pt x="7533881" y="0"/>
                        </a:cubicBezTo>
                        <a:cubicBezTo>
                          <a:pt x="7877295" y="31761"/>
                          <a:pt x="8401388" y="161441"/>
                          <a:pt x="8328152" y="569789"/>
                        </a:cubicBezTo>
                        <a:cubicBezTo>
                          <a:pt x="8332545" y="713122"/>
                          <a:pt x="8295783" y="968102"/>
                          <a:pt x="8328152" y="1097779"/>
                        </a:cubicBezTo>
                        <a:cubicBezTo>
                          <a:pt x="8371827" y="1190391"/>
                          <a:pt x="8307772" y="1512969"/>
                          <a:pt x="8328152" y="1693173"/>
                        </a:cubicBezTo>
                        <a:cubicBezTo>
                          <a:pt x="8358573" y="1930417"/>
                          <a:pt x="8327272" y="1994917"/>
                          <a:pt x="8328152" y="2254865"/>
                        </a:cubicBezTo>
                        <a:cubicBezTo>
                          <a:pt x="8327817" y="2471685"/>
                          <a:pt x="7886114" y="2768397"/>
                          <a:pt x="7533881" y="2824655"/>
                        </a:cubicBezTo>
                        <a:cubicBezTo>
                          <a:pt x="7404336" y="2800848"/>
                          <a:pt x="6943392" y="2828713"/>
                          <a:pt x="6773267" y="2824655"/>
                        </a:cubicBezTo>
                        <a:cubicBezTo>
                          <a:pt x="6511970" y="2848596"/>
                          <a:pt x="6051666" y="2909113"/>
                          <a:pt x="5675674" y="2824655"/>
                        </a:cubicBezTo>
                        <a:cubicBezTo>
                          <a:pt x="5272624" y="2803444"/>
                          <a:pt x="5099847" y="2804585"/>
                          <a:pt x="4780269" y="2824655"/>
                        </a:cubicBezTo>
                        <a:cubicBezTo>
                          <a:pt x="4443722" y="2818938"/>
                          <a:pt x="4152954" y="2859352"/>
                          <a:pt x="3884863" y="2824655"/>
                        </a:cubicBezTo>
                        <a:cubicBezTo>
                          <a:pt x="3639990" y="2763942"/>
                          <a:pt x="3345889" y="2806915"/>
                          <a:pt x="2787269" y="2824655"/>
                        </a:cubicBezTo>
                        <a:cubicBezTo>
                          <a:pt x="2248853" y="2828114"/>
                          <a:pt x="2266690" y="2851637"/>
                          <a:pt x="1757072" y="2824655"/>
                        </a:cubicBezTo>
                        <a:cubicBezTo>
                          <a:pt x="1264520" y="2816040"/>
                          <a:pt x="997560" y="2861455"/>
                          <a:pt x="794270" y="2824655"/>
                        </a:cubicBezTo>
                        <a:cubicBezTo>
                          <a:pt x="368098" y="2772367"/>
                          <a:pt x="8740" y="2610462"/>
                          <a:pt x="0" y="2254865"/>
                        </a:cubicBezTo>
                        <a:cubicBezTo>
                          <a:pt x="13735" y="2078112"/>
                          <a:pt x="-42837" y="1987533"/>
                          <a:pt x="0" y="1693173"/>
                        </a:cubicBezTo>
                        <a:cubicBezTo>
                          <a:pt x="20169" y="1417708"/>
                          <a:pt x="8293" y="1420339"/>
                          <a:pt x="0" y="1148332"/>
                        </a:cubicBezTo>
                        <a:cubicBezTo>
                          <a:pt x="11665" y="873472"/>
                          <a:pt x="-816" y="731187"/>
                          <a:pt x="0" y="569789"/>
                        </a:cubicBezTo>
                        <a:close/>
                      </a:path>
                      <a:path w="8328152" h="2824655" fill="none" stroke="0" extrusionOk="0">
                        <a:moveTo>
                          <a:pt x="0" y="569789"/>
                        </a:moveTo>
                        <a:cubicBezTo>
                          <a:pt x="-17066" y="229733"/>
                          <a:pt x="435984" y="101292"/>
                          <a:pt x="794270" y="0"/>
                        </a:cubicBezTo>
                        <a:cubicBezTo>
                          <a:pt x="951837" y="16931"/>
                          <a:pt x="1335097" y="9457"/>
                          <a:pt x="1757072" y="0"/>
                        </a:cubicBezTo>
                        <a:cubicBezTo>
                          <a:pt x="2130699" y="24501"/>
                          <a:pt x="2177339" y="23180"/>
                          <a:pt x="2585081" y="0"/>
                        </a:cubicBezTo>
                        <a:cubicBezTo>
                          <a:pt x="2949801" y="-16818"/>
                          <a:pt x="3150624" y="-2419"/>
                          <a:pt x="3413091" y="0"/>
                        </a:cubicBezTo>
                        <a:cubicBezTo>
                          <a:pt x="3719670" y="-21802"/>
                          <a:pt x="4226532" y="7168"/>
                          <a:pt x="4443288" y="0"/>
                        </a:cubicBezTo>
                        <a:cubicBezTo>
                          <a:pt x="4649804" y="-62610"/>
                          <a:pt x="4951204" y="20889"/>
                          <a:pt x="5203901" y="0"/>
                        </a:cubicBezTo>
                        <a:cubicBezTo>
                          <a:pt x="5442205" y="-41593"/>
                          <a:pt x="5691790" y="20272"/>
                          <a:pt x="6031910" y="0"/>
                        </a:cubicBezTo>
                        <a:cubicBezTo>
                          <a:pt x="6301828" y="-11789"/>
                          <a:pt x="7044373" y="8744"/>
                          <a:pt x="7533881" y="0"/>
                        </a:cubicBezTo>
                        <a:cubicBezTo>
                          <a:pt x="7915480" y="-67307"/>
                          <a:pt x="8319901" y="188843"/>
                          <a:pt x="8328152" y="569789"/>
                        </a:cubicBezTo>
                        <a:cubicBezTo>
                          <a:pt x="8359585" y="826763"/>
                          <a:pt x="8369103" y="944493"/>
                          <a:pt x="8328152" y="1148332"/>
                        </a:cubicBezTo>
                        <a:cubicBezTo>
                          <a:pt x="8292525" y="1360758"/>
                          <a:pt x="8339417" y="1475148"/>
                          <a:pt x="8328152" y="1710024"/>
                        </a:cubicBezTo>
                        <a:cubicBezTo>
                          <a:pt x="8306592" y="1918834"/>
                          <a:pt x="8326359" y="2070763"/>
                          <a:pt x="8328152" y="2254865"/>
                        </a:cubicBezTo>
                        <a:cubicBezTo>
                          <a:pt x="8401186" y="2556341"/>
                          <a:pt x="7935224" y="2846357"/>
                          <a:pt x="7533881" y="2824655"/>
                        </a:cubicBezTo>
                        <a:cubicBezTo>
                          <a:pt x="7096916" y="2811548"/>
                          <a:pt x="6939729" y="2828243"/>
                          <a:pt x="6571079" y="2824655"/>
                        </a:cubicBezTo>
                        <a:cubicBezTo>
                          <a:pt x="6232958" y="2819139"/>
                          <a:pt x="5943116" y="2841464"/>
                          <a:pt x="5608279" y="2824655"/>
                        </a:cubicBezTo>
                        <a:cubicBezTo>
                          <a:pt x="5247843" y="2809223"/>
                          <a:pt x="5068993" y="2796212"/>
                          <a:pt x="4578079" y="2824655"/>
                        </a:cubicBezTo>
                        <a:cubicBezTo>
                          <a:pt x="4067407" y="2850349"/>
                          <a:pt x="3864857" y="2803602"/>
                          <a:pt x="3615279" y="2824655"/>
                        </a:cubicBezTo>
                        <a:cubicBezTo>
                          <a:pt x="3422035" y="2861759"/>
                          <a:pt x="2927009" y="2832508"/>
                          <a:pt x="2719872" y="2824655"/>
                        </a:cubicBezTo>
                        <a:cubicBezTo>
                          <a:pt x="2543651" y="2863435"/>
                          <a:pt x="2009563" y="2836182"/>
                          <a:pt x="1824467" y="2824655"/>
                        </a:cubicBezTo>
                        <a:cubicBezTo>
                          <a:pt x="1588703" y="2839814"/>
                          <a:pt x="1305414" y="2823569"/>
                          <a:pt x="794270" y="2824655"/>
                        </a:cubicBezTo>
                        <a:cubicBezTo>
                          <a:pt x="354245" y="2866136"/>
                          <a:pt x="144588" y="2532945"/>
                          <a:pt x="0" y="2254865"/>
                        </a:cubicBezTo>
                        <a:cubicBezTo>
                          <a:pt x="24290" y="2006971"/>
                          <a:pt x="-1622" y="1855306"/>
                          <a:pt x="0" y="1693173"/>
                        </a:cubicBezTo>
                        <a:cubicBezTo>
                          <a:pt x="-16225" y="1557229"/>
                          <a:pt x="9283" y="1317445"/>
                          <a:pt x="0" y="1097779"/>
                        </a:cubicBezTo>
                        <a:cubicBezTo>
                          <a:pt x="-16805" y="901394"/>
                          <a:pt x="-56029" y="721660"/>
                          <a:pt x="0" y="56978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1214948" indent="-457200" algn="just" defTabSz="1219170">
              <a:lnSpc>
                <a:spcPct val="150000"/>
              </a:lnSpc>
              <a:buClr>
                <a:srgbClr val="000000"/>
              </a:buClr>
              <a:buFontTx/>
              <a:buChar char="-"/>
            </a:pPr>
            <a:r>
              <a:rPr lang="en-US" sz="3200" kern="0" smtClean="0">
                <a:solidFill>
                  <a:srgbClr val="000000"/>
                </a:solidFill>
                <a:latin typeface="UTM Avo" panose="02040603050506020204" pitchFamily="18" charset="0"/>
                <a:cs typeface="Calibri" panose="020F0502020204030204" pitchFamily="34" charset="0"/>
                <a:sym typeface="Arial"/>
              </a:rPr>
              <a:t>Mỗi </a:t>
            </a:r>
            <a:r>
              <a:rPr lang="en-US" sz="3200" kern="0">
                <a:solidFill>
                  <a:srgbClr val="000000"/>
                </a:solidFill>
                <a:latin typeface="UTM Avo" panose="02040603050506020204" pitchFamily="18" charset="0"/>
                <a:cs typeface="Calibri" panose="020F0502020204030204" pitchFamily="34" charset="0"/>
                <a:sym typeface="Arial"/>
              </a:rPr>
              <a:t>nhóm </a:t>
            </a:r>
            <a:r>
              <a:rPr lang="en-US" sz="3200" kern="0" smtClean="0">
                <a:solidFill>
                  <a:srgbClr val="000000"/>
                </a:solidFill>
                <a:latin typeface="UTM Avo" panose="02040603050506020204" pitchFamily="18" charset="0"/>
                <a:cs typeface="Calibri" panose="020F0502020204030204" pitchFamily="34" charset="0"/>
                <a:sym typeface="Arial"/>
              </a:rPr>
              <a:t>3 bạn.</a:t>
            </a:r>
            <a:endParaRPr lang="vi-VN" sz="3200" kern="0" dirty="0">
              <a:solidFill>
                <a:srgbClr val="000000"/>
              </a:solidFill>
              <a:latin typeface="UTM Avo" panose="02040603050506020204" pitchFamily="18" charset="0"/>
              <a:cs typeface="Calibri" panose="020F0502020204030204" pitchFamily="34" charset="0"/>
              <a:sym typeface="Arial"/>
            </a:endParaRPr>
          </a:p>
          <a:p>
            <a:pPr marL="1214948" indent="-457200" algn="just" defTabSz="1219170">
              <a:lnSpc>
                <a:spcPct val="150000"/>
              </a:lnSpc>
              <a:buClr>
                <a:srgbClr val="000000"/>
              </a:buClr>
              <a:buFontTx/>
              <a:buChar char="-"/>
            </a:pPr>
            <a:r>
              <a:rPr lang="vi-VN" sz="3200" kern="0" smtClean="0">
                <a:solidFill>
                  <a:srgbClr val="000000"/>
                </a:solidFill>
                <a:latin typeface="UTM Avo" panose="02040603050506020204" pitchFamily="18" charset="0"/>
                <a:cs typeface="Calibri" panose="020F0502020204030204" pitchFamily="34" charset="0"/>
                <a:sym typeface="Arial"/>
              </a:rPr>
              <a:t>Tìm </a:t>
            </a:r>
            <a:r>
              <a:rPr lang="vi-VN" sz="3200" kern="0">
                <a:solidFill>
                  <a:srgbClr val="000000"/>
                </a:solidFill>
                <a:latin typeface="UTM Avo" panose="02040603050506020204" pitchFamily="18" charset="0"/>
                <a:cs typeface="Calibri" panose="020F0502020204030204" pitchFamily="34" charset="0"/>
                <a:sym typeface="Arial"/>
              </a:rPr>
              <a:t>biện pháp nối trong hai đoạn </a:t>
            </a:r>
            <a:r>
              <a:rPr lang="vi-VN" sz="3200" kern="0" smtClean="0">
                <a:solidFill>
                  <a:srgbClr val="000000"/>
                </a:solidFill>
                <a:latin typeface="UTM Avo" panose="02040603050506020204" pitchFamily="18" charset="0"/>
                <a:cs typeface="Calibri" panose="020F0502020204030204" pitchFamily="34" charset="0"/>
                <a:sym typeface="Arial"/>
              </a:rPr>
              <a:t>văn ở bài tập 1. </a:t>
            </a:r>
          </a:p>
          <a:p>
            <a:pPr marL="1214948" indent="-457200" algn="just" defTabSz="1219170">
              <a:lnSpc>
                <a:spcPct val="150000"/>
              </a:lnSpc>
              <a:buClr>
                <a:srgbClr val="000000"/>
              </a:buClr>
              <a:buFontTx/>
              <a:buChar char="-"/>
            </a:pPr>
            <a:r>
              <a:rPr lang="vi-VN" sz="3200" kern="0" smtClean="0">
                <a:solidFill>
                  <a:srgbClr val="000000"/>
                </a:solidFill>
                <a:latin typeface="UTM Avo" panose="02040603050506020204" pitchFamily="18" charset="0"/>
                <a:cs typeface="Calibri" panose="020F0502020204030204" pitchFamily="34" charset="0"/>
                <a:sym typeface="Arial"/>
              </a:rPr>
              <a:t>Các nhóm trình bày trước lớp</a:t>
            </a:r>
            <a:endParaRPr lang="vi-VN" sz="3200" kern="0">
              <a:solidFill>
                <a:srgbClr val="000000"/>
              </a:solidFill>
              <a:latin typeface="UTM Avo" panose="02040603050506020204" pitchFamily="18" charset="0"/>
              <a:cs typeface="Calibri" panose="020F0502020204030204" pitchFamily="34" charset="0"/>
              <a:sym typeface="Arial"/>
            </a:endParaRPr>
          </a:p>
        </p:txBody>
      </p:sp>
      <p:pic>
        <p:nvPicPr>
          <p:cNvPr id="13" name="Picture 12"/>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38428" y="4578358"/>
            <a:ext cx="2664296" cy="2296689"/>
          </a:xfrm>
          <a:prstGeom prst="rect">
            <a:avLst/>
          </a:prstGeom>
          <a:noFill/>
        </p:spPr>
      </p:pic>
      <p:pic>
        <p:nvPicPr>
          <p:cNvPr id="15" name="Picture 14" descr="0830js5b15daddi012pz8"/>
          <p:cNvPicPr/>
          <p:nvPr/>
        </p:nvPicPr>
        <p:blipFill>
          <a:blip r:embed="rId5">
            <a:extLst>
              <a:ext uri="{28A0092B-C50C-407E-A947-70E740481C1C}">
                <a14:useLocalDpi xmlns:a14="http://schemas.microsoft.com/office/drawing/2010/main" val="0"/>
              </a:ext>
            </a:extLst>
          </a:blip>
          <a:srcRect/>
          <a:stretch>
            <a:fillRect/>
          </a:stretch>
        </p:blipFill>
        <p:spPr bwMode="auto">
          <a:xfrm>
            <a:off x="1376144" y="1196752"/>
            <a:ext cx="1207135" cy="3252810"/>
          </a:xfrm>
          <a:prstGeom prst="rect">
            <a:avLst/>
          </a:prstGeom>
          <a:noFill/>
          <a:ln>
            <a:noFill/>
          </a:ln>
          <a:extLst/>
        </p:spPr>
      </p:pic>
    </p:spTree>
    <p:extLst>
      <p:ext uri="{BB962C8B-B14F-4D97-AF65-F5344CB8AC3E}">
        <p14:creationId xmlns:p14="http://schemas.microsoft.com/office/powerpoint/2010/main" val="23190781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xmlns="" id="{6660F63D-42E1-BBA5-7322-B7818E3F49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8051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C:\Users\Admin\AppData\Local\Temp\Rar$DIa16408.43385\22.jpg"/>
          <p:cNvPicPr/>
          <p:nvPr/>
        </p:nvPicPr>
        <p:blipFill>
          <a:blip r:embed="rId4">
            <a:extLst>
              <a:ext uri="{28A0092B-C50C-407E-A947-70E740481C1C}">
                <a14:useLocalDpi xmlns:a14="http://schemas.microsoft.com/office/drawing/2010/main" val="0"/>
              </a:ext>
            </a:extLst>
          </a:blip>
          <a:srcRect/>
          <a:stretch>
            <a:fillRect/>
          </a:stretch>
        </p:blipFill>
        <p:spPr bwMode="auto">
          <a:xfrm>
            <a:off x="-39970" y="360040"/>
            <a:ext cx="9213757" cy="6021287"/>
          </a:xfrm>
          <a:prstGeom prst="rect">
            <a:avLst/>
          </a:prstGeom>
          <a:noFill/>
          <a:ln>
            <a:noFill/>
          </a:ln>
        </p:spPr>
      </p:pic>
      <p:sp>
        <p:nvSpPr>
          <p:cNvPr id="20" name="Text Box 14">
            <a:extLst>
              <a:ext uri="{FF2B5EF4-FFF2-40B4-BE49-F238E27FC236}">
                <a16:creationId xmlns:a16="http://schemas.microsoft.com/office/drawing/2014/main" xmlns="" id="{77B366D3-54A0-050D-587D-CC060BC6E398}"/>
              </a:ext>
            </a:extLst>
          </p:cNvPr>
          <p:cNvSpPr txBox="1">
            <a:spLocks noChangeArrowheads="1"/>
          </p:cNvSpPr>
          <p:nvPr/>
        </p:nvSpPr>
        <p:spPr bwMode="auto">
          <a:xfrm>
            <a:off x="35496" y="1052736"/>
            <a:ext cx="8773557" cy="1832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defRPr/>
            </a:pPr>
            <a:r>
              <a:rPr lang="vi-VN" sz="2800">
                <a:latin typeface="UTM Avo" panose="02040603050506020204" pitchFamily="18" charset="0"/>
                <a:cs typeface="Times New Roman" panose="02020603050405020304" pitchFamily="18" charset="0"/>
              </a:rPr>
              <a:t>a. Miêu tả một em bé hoặc một chú mèo, một cái cây, một dòng sông mà ai cũng miêu tả giống nhau thì không ai thích </a:t>
            </a:r>
            <a:r>
              <a:rPr lang="vi-VN" sz="2800" smtClean="0">
                <a:latin typeface="UTM Avo" panose="02040603050506020204" pitchFamily="18" charset="0"/>
                <a:cs typeface="Times New Roman" panose="02020603050405020304" pitchFamily="18" charset="0"/>
              </a:rPr>
              <a:t>đọc. Vì vậy, ngay </a:t>
            </a:r>
            <a:r>
              <a:rPr lang="vi-VN" sz="2800">
                <a:latin typeface="UTM Avo" panose="02040603050506020204" pitchFamily="18" charset="0"/>
                <a:cs typeface="Times New Roman" panose="02020603050405020304" pitchFamily="18" charset="0"/>
              </a:rPr>
              <a:t>trong quan sát để miêu tả, người viết phải tìm ra cái mới, cái riêng.</a:t>
            </a:r>
          </a:p>
        </p:txBody>
      </p:sp>
      <p:sp>
        <p:nvSpPr>
          <p:cNvPr id="21" name="Text Box 14">
            <a:extLst>
              <a:ext uri="{FF2B5EF4-FFF2-40B4-BE49-F238E27FC236}">
                <a16:creationId xmlns:a16="http://schemas.microsoft.com/office/drawing/2014/main" xmlns="" id="{81F66BA6-9A65-E388-D53E-F55306E264DC}"/>
              </a:ext>
            </a:extLst>
          </p:cNvPr>
          <p:cNvSpPr txBox="1">
            <a:spLocks noChangeArrowheads="1"/>
          </p:cNvSpPr>
          <p:nvPr/>
        </p:nvSpPr>
        <p:spPr bwMode="auto">
          <a:xfrm>
            <a:off x="179512" y="2964886"/>
            <a:ext cx="8845566" cy="1832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ts val="1350"/>
              </a:spcBef>
              <a:defRPr/>
            </a:pPr>
            <a:r>
              <a:rPr lang="vi-VN" sz="2800">
                <a:latin typeface="UTM Avo" panose="02040603050506020204" pitchFamily="18" charset="0"/>
                <a:cs typeface="Times New Roman" panose="02020603050405020304" pitchFamily="18" charset="0"/>
              </a:rPr>
              <a:t>b. Sa Thèn quả là một tay sành chơi ngựa. Con Ô của cậu vọt lên trước Mai Hoa một thân. Nhưng</a:t>
            </a:r>
            <a:r>
              <a:rPr lang="vi-VN" sz="2800" smtClean="0">
                <a:latin typeface="UTM Avo" panose="02040603050506020204" pitchFamily="18" charset="0"/>
                <a:cs typeface="Times New Roman" panose="02020603050405020304" pitchFamily="18" charset="0"/>
              </a:rPr>
              <a:t> </a:t>
            </a:r>
            <a:r>
              <a:rPr lang="vi-VN" sz="2800">
                <a:latin typeface="UTM Avo" panose="02040603050506020204" pitchFamily="18" charset="0"/>
                <a:cs typeface="Times New Roman" panose="02020603050405020304" pitchFamily="18" charset="0"/>
              </a:rPr>
              <a:t>chỉ có thể thôi, không xa hơn được nữa. Ngược lại, về sau, con Mai Hoa lại êm ái lướt tới, vèo một cái qua mặt con Ô.</a:t>
            </a:r>
          </a:p>
        </p:txBody>
      </p:sp>
      <p:pic>
        <p:nvPicPr>
          <p:cNvPr id="22" name="Picture 21" descr="Buombay"/>
          <p:cNvPicPr/>
          <p:nvPr/>
        </p:nvPicPr>
        <p:blipFill>
          <a:blip r:embed="rId5">
            <a:extLst>
              <a:ext uri="{28A0092B-C50C-407E-A947-70E740481C1C}">
                <a14:useLocalDpi xmlns:a14="http://schemas.microsoft.com/office/drawing/2010/main" val="0"/>
              </a:ext>
            </a:extLst>
          </a:blip>
          <a:srcRect/>
          <a:stretch>
            <a:fillRect/>
          </a:stretch>
        </p:blipFill>
        <p:spPr bwMode="auto">
          <a:xfrm>
            <a:off x="-146259" y="0"/>
            <a:ext cx="9293677" cy="667544"/>
          </a:xfrm>
          <a:prstGeom prst="rect">
            <a:avLst/>
          </a:prstGeom>
          <a:noFill/>
          <a:ln>
            <a:noFill/>
          </a:ln>
          <a:extLst/>
        </p:spPr>
      </p:pic>
      <p:pic>
        <p:nvPicPr>
          <p:cNvPr id="24" name="Picture 23"/>
          <p:cNvPicPr/>
          <p:nvPr/>
        </p:nvPicPr>
        <p:blipFill>
          <a:blip r:embed="rId6"/>
          <a:srcRect/>
          <a:stretch>
            <a:fillRect/>
          </a:stretch>
        </p:blipFill>
        <p:spPr bwMode="auto">
          <a:xfrm>
            <a:off x="-63267" y="5617769"/>
            <a:ext cx="1431925" cy="1431925"/>
          </a:xfrm>
          <a:prstGeom prst="rect">
            <a:avLst/>
          </a:prstGeom>
          <a:noFill/>
          <a:ln w="9525">
            <a:noFill/>
            <a:miter lim="800000"/>
            <a:headEnd/>
            <a:tailEnd/>
          </a:ln>
        </p:spPr>
      </p:pic>
      <p:pic>
        <p:nvPicPr>
          <p:cNvPr id="25" name="Picture 24"/>
          <p:cNvPicPr/>
          <p:nvPr/>
        </p:nvPicPr>
        <p:blipFill>
          <a:blip r:embed="rId6"/>
          <a:srcRect/>
          <a:stretch>
            <a:fillRect/>
          </a:stretch>
        </p:blipFill>
        <p:spPr bwMode="auto">
          <a:xfrm>
            <a:off x="1259633" y="5589239"/>
            <a:ext cx="1512168" cy="1431925"/>
          </a:xfrm>
          <a:prstGeom prst="rect">
            <a:avLst/>
          </a:prstGeom>
          <a:noFill/>
          <a:ln w="9525">
            <a:noFill/>
            <a:miter lim="800000"/>
            <a:headEnd/>
            <a:tailEnd/>
          </a:ln>
        </p:spPr>
      </p:pic>
      <p:pic>
        <p:nvPicPr>
          <p:cNvPr id="26" name="Picture 25"/>
          <p:cNvPicPr/>
          <p:nvPr/>
        </p:nvPicPr>
        <p:blipFill>
          <a:blip r:embed="rId6"/>
          <a:srcRect/>
          <a:stretch>
            <a:fillRect/>
          </a:stretch>
        </p:blipFill>
        <p:spPr bwMode="auto">
          <a:xfrm>
            <a:off x="2636019" y="5605204"/>
            <a:ext cx="1431925" cy="1431925"/>
          </a:xfrm>
          <a:prstGeom prst="rect">
            <a:avLst/>
          </a:prstGeom>
          <a:noFill/>
          <a:ln w="9525">
            <a:noFill/>
            <a:miter lim="800000"/>
            <a:headEnd/>
            <a:tailEnd/>
          </a:ln>
        </p:spPr>
      </p:pic>
      <p:pic>
        <p:nvPicPr>
          <p:cNvPr id="27" name="Picture 26"/>
          <p:cNvPicPr/>
          <p:nvPr/>
        </p:nvPicPr>
        <p:blipFill>
          <a:blip r:embed="rId6"/>
          <a:srcRect/>
          <a:stretch>
            <a:fillRect/>
          </a:stretch>
        </p:blipFill>
        <p:spPr bwMode="auto">
          <a:xfrm>
            <a:off x="3932163" y="5636026"/>
            <a:ext cx="1431925" cy="1431925"/>
          </a:xfrm>
          <a:prstGeom prst="rect">
            <a:avLst/>
          </a:prstGeom>
          <a:noFill/>
          <a:ln w="9525">
            <a:noFill/>
            <a:miter lim="800000"/>
            <a:headEnd/>
            <a:tailEnd/>
          </a:ln>
        </p:spPr>
      </p:pic>
      <p:pic>
        <p:nvPicPr>
          <p:cNvPr id="28" name="Picture 27"/>
          <p:cNvPicPr/>
          <p:nvPr/>
        </p:nvPicPr>
        <p:blipFill>
          <a:blip r:embed="rId6"/>
          <a:srcRect/>
          <a:stretch>
            <a:fillRect/>
          </a:stretch>
        </p:blipFill>
        <p:spPr bwMode="auto">
          <a:xfrm>
            <a:off x="5228307" y="5636026"/>
            <a:ext cx="1431925" cy="1431925"/>
          </a:xfrm>
          <a:prstGeom prst="rect">
            <a:avLst/>
          </a:prstGeom>
          <a:noFill/>
          <a:ln w="9525">
            <a:noFill/>
            <a:miter lim="800000"/>
            <a:headEnd/>
            <a:tailEnd/>
          </a:ln>
        </p:spPr>
      </p:pic>
      <p:pic>
        <p:nvPicPr>
          <p:cNvPr id="29" name="Picture 28"/>
          <p:cNvPicPr/>
          <p:nvPr/>
        </p:nvPicPr>
        <p:blipFill>
          <a:blip r:embed="rId6"/>
          <a:srcRect/>
          <a:stretch>
            <a:fillRect/>
          </a:stretch>
        </p:blipFill>
        <p:spPr bwMode="auto">
          <a:xfrm>
            <a:off x="6516216" y="5636026"/>
            <a:ext cx="1431925" cy="1431925"/>
          </a:xfrm>
          <a:prstGeom prst="rect">
            <a:avLst/>
          </a:prstGeom>
          <a:noFill/>
          <a:ln w="9525">
            <a:noFill/>
            <a:miter lim="800000"/>
            <a:headEnd/>
            <a:tailEnd/>
          </a:ln>
        </p:spPr>
      </p:pic>
      <p:pic>
        <p:nvPicPr>
          <p:cNvPr id="30" name="Picture 29"/>
          <p:cNvPicPr/>
          <p:nvPr/>
        </p:nvPicPr>
        <p:blipFill>
          <a:blip r:embed="rId6"/>
          <a:srcRect/>
          <a:stretch>
            <a:fillRect/>
          </a:stretch>
        </p:blipFill>
        <p:spPr bwMode="auto">
          <a:xfrm>
            <a:off x="7805169" y="5636025"/>
            <a:ext cx="1431925" cy="1431925"/>
          </a:xfrm>
          <a:prstGeom prst="rect">
            <a:avLst/>
          </a:prstGeom>
          <a:noFill/>
          <a:ln w="9525">
            <a:noFill/>
            <a:miter lim="800000"/>
            <a:headEnd/>
            <a:tailEnd/>
          </a:ln>
        </p:spPr>
      </p:pic>
      <p:sp>
        <p:nvSpPr>
          <p:cNvPr id="3" name="TextBox 2"/>
          <p:cNvSpPr txBox="1"/>
          <p:nvPr/>
        </p:nvSpPr>
        <p:spPr>
          <a:xfrm>
            <a:off x="5960213" y="3409836"/>
            <a:ext cx="1348091" cy="523220"/>
          </a:xfrm>
          <a:prstGeom prst="rect">
            <a:avLst/>
          </a:prstGeom>
          <a:solidFill>
            <a:schemeClr val="bg1"/>
          </a:solidFill>
        </p:spPr>
        <p:txBody>
          <a:bodyPr wrap="square" rtlCol="0">
            <a:spAutoFit/>
          </a:bodyPr>
          <a:lstStyle/>
          <a:p>
            <a:r>
              <a:rPr lang="vi-VN" sz="2800">
                <a:solidFill>
                  <a:srgbClr val="FF0000"/>
                </a:solidFill>
                <a:latin typeface="UTM Avo" panose="02040603050506020204" pitchFamily="18" charset="0"/>
                <a:cs typeface="Times New Roman" panose="02020603050405020304" pitchFamily="18" charset="0"/>
              </a:rPr>
              <a:t>Nhưng</a:t>
            </a:r>
            <a:endParaRPr lang="vi-VN" sz="2800">
              <a:solidFill>
                <a:srgbClr val="FF0000"/>
              </a:solidFill>
            </a:endParaRPr>
          </a:p>
        </p:txBody>
      </p:sp>
      <p:sp>
        <p:nvSpPr>
          <p:cNvPr id="32" name="TextBox 31"/>
          <p:cNvSpPr txBox="1"/>
          <p:nvPr/>
        </p:nvSpPr>
        <p:spPr>
          <a:xfrm>
            <a:off x="3351981" y="1969676"/>
            <a:ext cx="1256023" cy="523220"/>
          </a:xfrm>
          <a:prstGeom prst="rect">
            <a:avLst/>
          </a:prstGeom>
          <a:solidFill>
            <a:schemeClr val="bg1"/>
          </a:solidFill>
        </p:spPr>
        <p:txBody>
          <a:bodyPr wrap="square" rtlCol="0">
            <a:spAutoFit/>
          </a:bodyPr>
          <a:lstStyle/>
          <a:p>
            <a:r>
              <a:rPr lang="vi-VN" sz="2800">
                <a:solidFill>
                  <a:srgbClr val="FF0000"/>
                </a:solidFill>
                <a:latin typeface="UTM Avo" panose="02040603050506020204" pitchFamily="18" charset="0"/>
                <a:cs typeface="Times New Roman" panose="02020603050405020304" pitchFamily="18" charset="0"/>
              </a:rPr>
              <a:t>Vì vậy</a:t>
            </a:r>
            <a:endParaRPr lang="vi-VN" sz="2800">
              <a:solidFill>
                <a:srgbClr val="FF0000"/>
              </a:solidFill>
            </a:endParaRPr>
          </a:p>
        </p:txBody>
      </p:sp>
      <p:sp>
        <p:nvSpPr>
          <p:cNvPr id="33" name="TextBox 32"/>
          <p:cNvSpPr txBox="1"/>
          <p:nvPr/>
        </p:nvSpPr>
        <p:spPr>
          <a:xfrm>
            <a:off x="5076056" y="3789040"/>
            <a:ext cx="1791965" cy="523220"/>
          </a:xfrm>
          <a:prstGeom prst="rect">
            <a:avLst/>
          </a:prstGeom>
          <a:solidFill>
            <a:schemeClr val="bg1"/>
          </a:solidFill>
        </p:spPr>
        <p:txBody>
          <a:bodyPr wrap="square" rtlCol="0">
            <a:spAutoFit/>
          </a:bodyPr>
          <a:lstStyle/>
          <a:p>
            <a:r>
              <a:rPr lang="vi-VN" sz="2800">
                <a:solidFill>
                  <a:srgbClr val="FF0000"/>
                </a:solidFill>
                <a:latin typeface="UTM Avo" panose="02040603050506020204" pitchFamily="18" charset="0"/>
                <a:cs typeface="Times New Roman" panose="02020603050405020304" pitchFamily="18" charset="0"/>
              </a:rPr>
              <a:t>Ngược lại</a:t>
            </a:r>
            <a:endParaRPr lang="vi-VN" sz="2800">
              <a:solidFill>
                <a:srgbClr val="FF0000"/>
              </a:solidFill>
            </a:endParaRPr>
          </a:p>
        </p:txBody>
      </p:sp>
      <p:sp>
        <p:nvSpPr>
          <p:cNvPr id="34" name="Text Box 14">
            <a:extLst>
              <a:ext uri="{FF2B5EF4-FFF2-40B4-BE49-F238E27FC236}">
                <a16:creationId xmlns:a16="http://schemas.microsoft.com/office/drawing/2014/main" xmlns="" id="{EF79359C-BB14-402C-2371-C86882BAF45A}"/>
              </a:ext>
            </a:extLst>
          </p:cNvPr>
          <p:cNvSpPr txBox="1">
            <a:spLocks noChangeArrowheads="1"/>
          </p:cNvSpPr>
          <p:nvPr/>
        </p:nvSpPr>
        <p:spPr bwMode="auto">
          <a:xfrm>
            <a:off x="-252536" y="535198"/>
            <a:ext cx="9505056" cy="5396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vi-VN" sz="2800" b="1" smtClean="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Bài 1: Tìm </a:t>
            </a:r>
            <a:r>
              <a:rPr lang="vi-VN" sz="2800" b="1">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biện pháp nối trong hai đoạn văn dưới </a:t>
            </a:r>
            <a:r>
              <a:rPr lang="vi-VN" sz="2800" b="1" smtClean="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đây</a:t>
            </a:r>
            <a:endParaRPr lang="en-US" sz="2800" b="1"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088200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0-#ppt_w/2"/>
                                          </p:val>
                                        </p:tav>
                                        <p:tav tm="100000">
                                          <p:val>
                                            <p:strVal val="#ppt_x"/>
                                          </p:val>
                                        </p:tav>
                                      </p:tavLst>
                                    </p:anim>
                                    <p:anim calcmode="lin" valueType="num">
                                      <p:cBhvr additive="base">
                                        <p:cTn id="14"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wipe(left)">
                                      <p:cBhvr>
                                        <p:cTn id="19" dur="500"/>
                                        <p:tgtEl>
                                          <p:spTgt spid="3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left)">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wipe(left)">
                                      <p:cBhvr>
                                        <p:cTn id="2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3" grpId="0" animBg="1"/>
      <p:bldP spid="32" grpId="0" animBg="1"/>
      <p:bldP spid="3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xmlns=""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xmlns=""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xmlns=""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xmlns=""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a16="http://schemas.microsoft.com/office/drawing/2014/main" xmlns=""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Rounded Corners 9">
            <a:extLst>
              <a:ext uri="{FF2B5EF4-FFF2-40B4-BE49-F238E27FC236}">
                <a16:creationId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o="urn:schemas-microsoft-com:office:office" xmlns:v="urn:schemas-microsoft-com:vml" xmlns:w10="urn:schemas-microsoft-com:office:word" xmlns:w="http://schemas.openxmlformats.org/wordprocessingml/2006/main" xmlns="" xmlns:a16="http://schemas.microsoft.com/office/drawing/2014/main" xmlns:lc="http://schemas.openxmlformats.org/drawingml/2006/lockedCanvas" id="{2ECCE247-2944-316E-72D8-316B0294D178}"/>
              </a:ext>
            </a:extLst>
          </p:cNvPr>
          <p:cNvSpPr/>
          <p:nvPr/>
        </p:nvSpPr>
        <p:spPr>
          <a:xfrm>
            <a:off x="-6018" y="915597"/>
            <a:ext cx="9086245" cy="5040560"/>
          </a:xfrm>
          <a:prstGeom prst="roundRect">
            <a:avLst>
              <a:gd name="adj" fmla="val 1219"/>
            </a:avLst>
          </a:prstGeom>
          <a:solidFill>
            <a:schemeClr val="bg1">
              <a:alpha val="9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vi-VN" smtClean="0"/>
              <a:t>HOÀI KHÁNHXem thêm tại: https://loigiaihay.com/co-gai-mu-noi-xanh-trang-109-sgk-tieng-viet-lop-5-tap-2-canh-dieu-a161905.html</a:t>
            </a:r>
            <a:endParaRPr lang="vi-VN"/>
          </a:p>
        </p:txBody>
      </p:sp>
      <p:sp>
        <p:nvSpPr>
          <p:cNvPr id="25" name="Text Box 14">
            <a:extLst>
              <a:ext uri="{FF2B5EF4-FFF2-40B4-BE49-F238E27FC236}">
                <a16:creationId xmlns:a16="http://schemas.microsoft.com/office/drawing/2014/main" xmlns="" id="{0FF22054-E947-76FC-184F-ECE8B83408FA}"/>
              </a:ext>
            </a:extLst>
          </p:cNvPr>
          <p:cNvSpPr txBox="1">
            <a:spLocks noChangeArrowheads="1"/>
          </p:cNvSpPr>
          <p:nvPr/>
        </p:nvSpPr>
        <p:spPr bwMode="auto">
          <a:xfrm>
            <a:off x="0" y="0"/>
            <a:ext cx="9144000" cy="5028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ts val="1350"/>
              </a:spcBef>
              <a:defRPr/>
            </a:pPr>
            <a:r>
              <a:rPr lang="vi-VN" sz="2800" smtClean="0">
                <a:solidFill>
                  <a:srgbClr val="FF0000"/>
                </a:solidFill>
                <a:latin typeface="UTM Avo"/>
                <a:cs typeface="Times New Roman" panose="02020603050405020304" pitchFamily="18" charset="0"/>
              </a:rPr>
              <a:t>Bài 2: Tìm từ ngữ trong thẻ từ với mỗi kí hiệu    để hoàn thiện  </a:t>
            </a:r>
            <a:r>
              <a:rPr lang="vi-VN" sz="2800">
                <a:solidFill>
                  <a:srgbClr val="FF0000"/>
                </a:solidFill>
                <a:latin typeface="UTM Avo"/>
                <a:cs typeface="Times New Roman" panose="02020603050405020304" pitchFamily="18" charset="0"/>
              </a:rPr>
              <a:t>đoạn văn dưới </a:t>
            </a:r>
            <a:r>
              <a:rPr lang="vi-VN" sz="2800" smtClean="0">
                <a:solidFill>
                  <a:srgbClr val="FF0000"/>
                </a:solidFill>
                <a:latin typeface="UTM Avo"/>
                <a:cs typeface="Times New Roman" panose="02020603050405020304" pitchFamily="18" charset="0"/>
              </a:rPr>
              <a:t>đây:</a:t>
            </a:r>
          </a:p>
          <a:p>
            <a:pPr algn="just" eaLnBrk="1" hangingPunct="1">
              <a:spcBef>
                <a:spcPts val="1350"/>
              </a:spcBef>
              <a:defRPr/>
            </a:pPr>
            <a:r>
              <a:rPr lang="vi-VN" sz="2800" smtClean="0">
                <a:solidFill>
                  <a:srgbClr val="FF0000"/>
                </a:solidFill>
                <a:latin typeface="UTM Avo"/>
                <a:cs typeface="Times New Roman" panose="02020603050405020304" pitchFamily="18" charset="0"/>
              </a:rPr>
              <a:t> </a:t>
            </a:r>
            <a:r>
              <a:rPr lang="vi-VN" sz="2800" smtClean="0">
                <a:latin typeface="UTM Avo"/>
                <a:cs typeface="Times New Roman" panose="02020603050405020304" pitchFamily="18" charset="0"/>
              </a:rPr>
              <a:t>Trên </a:t>
            </a:r>
            <a:r>
              <a:rPr lang="vi-VN" sz="2800">
                <a:latin typeface="UTM Avo"/>
                <a:cs typeface="Times New Roman" panose="02020603050405020304" pitchFamily="18" charset="0"/>
              </a:rPr>
              <a:t>con đường từ nhà đến trường, tôi phải đi qua bờ Hồ Gươm. Lúc có bạn thì chuyện trò tíu tít, có khi đuổi nhau suốt dọc đường. </a:t>
            </a:r>
            <a:r>
              <a:rPr lang="vi-VN" sz="2800" smtClean="0">
                <a:latin typeface="UTM Avo"/>
                <a:cs typeface="Times New Roman" panose="02020603050405020304" pitchFamily="18" charset="0"/>
              </a:rPr>
              <a:t>  khi </a:t>
            </a:r>
            <a:r>
              <a:rPr lang="vi-VN" sz="2800">
                <a:latin typeface="UTM Avo"/>
                <a:cs typeface="Times New Roman" panose="02020603050405020304" pitchFamily="18" charset="0"/>
              </a:rPr>
              <a:t>đi một mình, tôi thích ôm cặp vào ngực, nhìn lên các vòm cây, vừa đi vừa lẩm nhẩm ôn bài.  </a:t>
            </a:r>
            <a:r>
              <a:rPr lang="vi-VN" sz="2800" smtClean="0">
                <a:latin typeface="UTM Avo"/>
                <a:cs typeface="Times New Roman" panose="02020603050405020304" pitchFamily="18" charset="0"/>
              </a:rPr>
              <a:t>, tôi </a:t>
            </a:r>
            <a:r>
              <a:rPr lang="vi-VN" sz="2800">
                <a:latin typeface="UTM Avo"/>
                <a:cs typeface="Times New Roman" panose="02020603050405020304" pitchFamily="18" charset="0"/>
              </a:rPr>
              <a:t>thường là đứa phát hiện ra bông hoa gạo đầu tiên nở trên cây gạo trước </a:t>
            </a:r>
            <a:r>
              <a:rPr lang="vi-VN" sz="2800" smtClean="0">
                <a:latin typeface="UTM Avo"/>
                <a:cs typeface="Times New Roman" panose="02020603050405020304" pitchFamily="18" charset="0"/>
              </a:rPr>
              <a:t>đền Ngọc </a:t>
            </a:r>
            <a:r>
              <a:rPr lang="vi-VN" sz="2800">
                <a:latin typeface="UTM Avo"/>
                <a:cs typeface="Times New Roman" panose="02020603050405020304" pitchFamily="18" charset="0"/>
              </a:rPr>
              <a:t>Sơn</a:t>
            </a:r>
            <a:r>
              <a:rPr lang="vi-VN" sz="2800" smtClean="0">
                <a:latin typeface="UTM Avo"/>
                <a:cs typeface="Times New Roman" panose="02020603050405020304" pitchFamily="18" charset="0"/>
              </a:rPr>
              <a:t>.   bông </a:t>
            </a:r>
            <a:r>
              <a:rPr lang="vi-VN" sz="2800">
                <a:latin typeface="UTM Avo"/>
                <a:cs typeface="Times New Roman" panose="02020603050405020304" pitchFamily="18" charset="0"/>
              </a:rPr>
              <a:t>nọ gọi bông kia, bông nọ ganh bông kia, chỉ vài hôm sau, cây gạo đã như một cây đuốc lớn cháy rừng rực giữa </a:t>
            </a:r>
            <a:r>
              <a:rPr lang="vi-VN" sz="2800" smtClean="0">
                <a:latin typeface="UTM Avo"/>
                <a:cs typeface="Times New Roman" panose="02020603050405020304" pitchFamily="18" charset="0"/>
              </a:rPr>
              <a:t>trời.</a:t>
            </a:r>
            <a:endParaRPr lang="en-US" sz="2800" dirty="0">
              <a:latin typeface="UTM Avo"/>
              <a:cs typeface="Times New Roman" panose="02020603050405020304" pitchFamily="18" charset="0"/>
            </a:endParaRPr>
          </a:p>
        </p:txBody>
      </p:sp>
      <p:grpSp>
        <p:nvGrpSpPr>
          <p:cNvPr id="37" name="Group 36"/>
          <p:cNvGrpSpPr/>
          <p:nvPr/>
        </p:nvGrpSpPr>
        <p:grpSpPr>
          <a:xfrm>
            <a:off x="1223959" y="154474"/>
            <a:ext cx="6498816" cy="3435625"/>
            <a:chOff x="1240121" y="154474"/>
            <a:chExt cx="6498816" cy="3435625"/>
          </a:xfrm>
        </p:grpSpPr>
        <p:pic>
          <p:nvPicPr>
            <p:cNvPr id="38" name="Picture 37"/>
            <p:cNvPicPr/>
            <p:nvPr/>
          </p:nvPicPr>
          <p:blipFill>
            <a:blip r:embed="rId3">
              <a:clrChange>
                <a:clrFrom>
                  <a:srgbClr val="008080"/>
                </a:clrFrom>
                <a:clrTo>
                  <a:srgbClr val="008080">
                    <a:alpha val="0"/>
                  </a:srgbClr>
                </a:clrTo>
              </a:clrChange>
            </a:blip>
            <a:srcRect l="11816" t="23959" r="58684" b="29512"/>
            <a:stretch>
              <a:fillRect/>
            </a:stretch>
          </p:blipFill>
          <p:spPr bwMode="auto">
            <a:xfrm>
              <a:off x="7328569" y="154474"/>
              <a:ext cx="394206" cy="322198"/>
            </a:xfrm>
            <a:prstGeom prst="rect">
              <a:avLst/>
            </a:prstGeom>
            <a:noFill/>
            <a:ln w="9525">
              <a:noFill/>
              <a:miter lim="800000"/>
              <a:headEnd/>
              <a:tailEnd/>
            </a:ln>
          </p:spPr>
        </p:pic>
        <p:grpSp>
          <p:nvGrpSpPr>
            <p:cNvPr id="39" name="Group 38"/>
            <p:cNvGrpSpPr/>
            <p:nvPr/>
          </p:nvGrpSpPr>
          <p:grpSpPr>
            <a:xfrm>
              <a:off x="1240121" y="1988840"/>
              <a:ext cx="6498816" cy="1601259"/>
              <a:chOff x="1240121" y="1988840"/>
              <a:chExt cx="6498816" cy="1601259"/>
            </a:xfrm>
          </p:grpSpPr>
          <p:pic>
            <p:nvPicPr>
              <p:cNvPr id="40" name="Picture 39"/>
              <p:cNvPicPr/>
              <p:nvPr/>
            </p:nvPicPr>
            <p:blipFill>
              <a:blip r:embed="rId3">
                <a:clrChange>
                  <a:clrFrom>
                    <a:srgbClr val="008080"/>
                  </a:clrFrom>
                  <a:clrTo>
                    <a:srgbClr val="008080">
                      <a:alpha val="0"/>
                    </a:srgbClr>
                  </a:clrTo>
                </a:clrChange>
              </a:blip>
              <a:srcRect l="11816" t="23959" r="58684" b="29512"/>
              <a:stretch>
                <a:fillRect/>
              </a:stretch>
            </p:blipFill>
            <p:spPr bwMode="auto">
              <a:xfrm>
                <a:off x="3563888" y="1988840"/>
                <a:ext cx="394206" cy="322198"/>
              </a:xfrm>
              <a:prstGeom prst="rect">
                <a:avLst/>
              </a:prstGeom>
              <a:noFill/>
              <a:ln w="9525">
                <a:noFill/>
                <a:miter lim="800000"/>
                <a:headEnd/>
                <a:tailEnd/>
              </a:ln>
            </p:spPr>
          </p:pic>
          <p:grpSp>
            <p:nvGrpSpPr>
              <p:cNvPr id="41" name="Group 40"/>
              <p:cNvGrpSpPr/>
              <p:nvPr/>
            </p:nvGrpSpPr>
            <p:grpSpPr>
              <a:xfrm>
                <a:off x="1240121" y="2912254"/>
                <a:ext cx="6498816" cy="677845"/>
                <a:chOff x="1240121" y="2912254"/>
                <a:chExt cx="6498816" cy="677845"/>
              </a:xfrm>
            </p:grpSpPr>
            <p:pic>
              <p:nvPicPr>
                <p:cNvPr id="42" name="Picture 41"/>
                <p:cNvPicPr/>
                <p:nvPr/>
              </p:nvPicPr>
              <p:blipFill>
                <a:blip r:embed="rId3">
                  <a:clrChange>
                    <a:clrFrom>
                      <a:srgbClr val="008080"/>
                    </a:clrFrom>
                    <a:clrTo>
                      <a:srgbClr val="008080">
                        <a:alpha val="0"/>
                      </a:srgbClr>
                    </a:clrTo>
                  </a:clrChange>
                </a:blip>
                <a:srcRect l="11816" t="23959" r="58684" b="29512"/>
                <a:stretch>
                  <a:fillRect/>
                </a:stretch>
              </p:blipFill>
              <p:spPr bwMode="auto">
                <a:xfrm>
                  <a:off x="1240121" y="2912254"/>
                  <a:ext cx="304274" cy="322198"/>
                </a:xfrm>
                <a:prstGeom prst="rect">
                  <a:avLst/>
                </a:prstGeom>
                <a:noFill/>
                <a:ln w="9525">
                  <a:noFill/>
                  <a:miter lim="800000"/>
                  <a:headEnd/>
                  <a:tailEnd/>
                </a:ln>
              </p:spPr>
            </p:pic>
            <p:pic>
              <p:nvPicPr>
                <p:cNvPr id="43" name="Picture 42"/>
                <p:cNvPicPr/>
                <p:nvPr/>
              </p:nvPicPr>
              <p:blipFill>
                <a:blip r:embed="rId3">
                  <a:clrChange>
                    <a:clrFrom>
                      <a:srgbClr val="008080"/>
                    </a:clrFrom>
                    <a:clrTo>
                      <a:srgbClr val="008080">
                        <a:alpha val="0"/>
                      </a:srgbClr>
                    </a:clrTo>
                  </a:clrChange>
                </a:blip>
                <a:srcRect l="11816" t="23959" r="58684" b="29512"/>
                <a:stretch>
                  <a:fillRect/>
                </a:stretch>
              </p:blipFill>
              <p:spPr bwMode="auto">
                <a:xfrm>
                  <a:off x="7434663" y="3267901"/>
                  <a:ext cx="304274" cy="322198"/>
                </a:xfrm>
                <a:prstGeom prst="rect">
                  <a:avLst/>
                </a:prstGeom>
                <a:noFill/>
                <a:ln w="9525">
                  <a:noFill/>
                  <a:miter lim="800000"/>
                  <a:headEnd/>
                  <a:tailEnd/>
                </a:ln>
              </p:spPr>
            </p:pic>
          </p:grpSp>
        </p:grpSp>
      </p:grpSp>
      <p:sp>
        <p:nvSpPr>
          <p:cNvPr id="12" name="Flowchart: Punched Tape 11"/>
          <p:cNvSpPr/>
          <p:nvPr/>
        </p:nvSpPr>
        <p:spPr>
          <a:xfrm>
            <a:off x="744186" y="5368612"/>
            <a:ext cx="1379542" cy="576064"/>
          </a:xfrm>
          <a:prstGeom prst="flowChartPunchedTap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solidFill>
                  <a:schemeClr val="tx1"/>
                </a:solidFill>
                <a:latin typeface="UTM Avo"/>
              </a:rPr>
              <a:t>r</a:t>
            </a:r>
            <a:r>
              <a:rPr lang="vi-VN" sz="3200" smtClean="0">
                <a:solidFill>
                  <a:schemeClr val="tx1"/>
                </a:solidFill>
                <a:latin typeface="UTM Avo"/>
              </a:rPr>
              <a:t>ồi</a:t>
            </a:r>
            <a:endParaRPr lang="vi-VN" sz="3200">
              <a:solidFill>
                <a:schemeClr val="tx1"/>
              </a:solidFill>
              <a:latin typeface="UTM Avo"/>
            </a:endParaRPr>
          </a:p>
        </p:txBody>
      </p:sp>
      <p:sp>
        <p:nvSpPr>
          <p:cNvPr id="13" name="Double Wave 12"/>
          <p:cNvSpPr/>
          <p:nvPr/>
        </p:nvSpPr>
        <p:spPr>
          <a:xfrm>
            <a:off x="3419872" y="5301208"/>
            <a:ext cx="1800200" cy="504056"/>
          </a:xfrm>
          <a:prstGeom prst="doubleWav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latin typeface="UTM Avo"/>
              </a:rPr>
              <a:t>v</a:t>
            </a:r>
            <a:r>
              <a:rPr lang="vi-VN" sz="3200" smtClean="0">
                <a:latin typeface="UTM Avo"/>
              </a:rPr>
              <a:t>ì thế</a:t>
            </a:r>
            <a:endParaRPr lang="vi-VN" sz="3200">
              <a:latin typeface="UTM Avo"/>
            </a:endParaRPr>
          </a:p>
        </p:txBody>
      </p:sp>
      <p:sp>
        <p:nvSpPr>
          <p:cNvPr id="15" name="Double Wave 14"/>
          <p:cNvSpPr/>
          <p:nvPr/>
        </p:nvSpPr>
        <p:spPr>
          <a:xfrm>
            <a:off x="6295393" y="5276107"/>
            <a:ext cx="1720071" cy="529157"/>
          </a:xfrm>
          <a:prstGeom prst="doubleWave">
            <a:avLst>
              <a:gd name="adj1" fmla="val 6250"/>
              <a:gd name="adj2" fmla="val -992"/>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smtClean="0">
                <a:latin typeface="UTM Avo"/>
              </a:rPr>
              <a:t>nhưng</a:t>
            </a:r>
            <a:endParaRPr lang="vi-VN" sz="3200">
              <a:latin typeface="UTM Avo"/>
            </a:endParaRPr>
          </a:p>
        </p:txBody>
      </p:sp>
    </p:spTree>
    <p:extLst>
      <p:ext uri="{BB962C8B-B14F-4D97-AF65-F5344CB8AC3E}">
        <p14:creationId xmlns:p14="http://schemas.microsoft.com/office/powerpoint/2010/main" val="83952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xmlns=""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xmlns=""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xmlns=""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xmlns=""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a16="http://schemas.microsoft.com/office/drawing/2014/main" xmlns=""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C:\Users\Admin\AppData\Local\Temp\Rar$DIa16408.43385\22.jpg"/>
          <p:cNvPicPr/>
          <p:nvPr/>
        </p:nvPicPr>
        <p:blipFill>
          <a:blip r:embed="rId3">
            <a:extLst>
              <a:ext uri="{28A0092B-C50C-407E-A947-70E740481C1C}">
                <a14:useLocalDpi xmlns:a14="http://schemas.microsoft.com/office/drawing/2010/main" val="0"/>
              </a:ext>
            </a:extLst>
          </a:blip>
          <a:srcRect/>
          <a:stretch>
            <a:fillRect/>
          </a:stretch>
        </p:blipFill>
        <p:spPr bwMode="auto">
          <a:xfrm>
            <a:off x="1" y="361156"/>
            <a:ext cx="9144000" cy="6524228"/>
          </a:xfrm>
          <a:prstGeom prst="rect">
            <a:avLst/>
          </a:prstGeom>
          <a:noFill/>
          <a:ln>
            <a:noFill/>
          </a:ln>
        </p:spPr>
      </p:pic>
      <p:sp>
        <p:nvSpPr>
          <p:cNvPr id="15" name="Rectangle 14"/>
          <p:cNvSpPr/>
          <p:nvPr/>
        </p:nvSpPr>
        <p:spPr>
          <a:xfrm>
            <a:off x="179512" y="836712"/>
            <a:ext cx="8856984" cy="4524315"/>
          </a:xfrm>
          <a:prstGeom prst="rect">
            <a:avLst/>
          </a:prstGeom>
        </p:spPr>
        <p:txBody>
          <a:bodyPr wrap="square">
            <a:spAutoFit/>
          </a:bodyPr>
          <a:lstStyle/>
          <a:p>
            <a:pPr algn="just"/>
            <a:r>
              <a:rPr lang="vi-VN" sz="3200" smtClean="0">
                <a:latin typeface="+mj-lt"/>
              </a:rPr>
              <a:t>Trên </a:t>
            </a:r>
            <a:r>
              <a:rPr lang="vi-VN" sz="3200">
                <a:latin typeface="+mj-lt"/>
              </a:rPr>
              <a:t>con đường từ nhà đến trường, tôi phải đi qua bờ </a:t>
            </a:r>
            <a:r>
              <a:rPr lang="vi-VN" sz="3200">
                <a:latin typeface="+mj-lt"/>
              </a:rPr>
              <a:t>Hồ </a:t>
            </a:r>
            <a:r>
              <a:rPr lang="vi-VN" sz="3200" smtClean="0">
                <a:latin typeface="+mj-lt"/>
              </a:rPr>
              <a:t>Gươm. Lúc </a:t>
            </a:r>
            <a:r>
              <a:rPr lang="vi-VN" sz="3200">
                <a:latin typeface="+mj-lt"/>
              </a:rPr>
              <a:t>có bạn thì chuyện trò tíu tít, có khi đuổi nhau suốt dọc đường</a:t>
            </a:r>
            <a:r>
              <a:rPr lang="vi-VN" sz="3200">
                <a:latin typeface="+mj-lt"/>
              </a:rPr>
              <a:t>. </a:t>
            </a:r>
            <a:r>
              <a:rPr lang="vi-VN" sz="3200" smtClean="0">
                <a:latin typeface="+mj-lt"/>
              </a:rPr>
              <a:t>          khi </a:t>
            </a:r>
            <a:r>
              <a:rPr lang="vi-VN" sz="3200">
                <a:latin typeface="+mj-lt"/>
              </a:rPr>
              <a:t>đi một mình, tôi thích ôm cặp vào ngực, nhìn lên các vòm cây, vừa đi vừa lẩm nhẩm ôn bài</a:t>
            </a:r>
            <a:r>
              <a:rPr lang="vi-VN" sz="3200">
                <a:latin typeface="+mj-lt"/>
              </a:rPr>
              <a:t>.  </a:t>
            </a:r>
            <a:r>
              <a:rPr lang="vi-VN" sz="3200" smtClean="0">
                <a:latin typeface="+mj-lt"/>
              </a:rPr>
              <a:t>         ,tôi </a:t>
            </a:r>
            <a:r>
              <a:rPr lang="vi-VN" sz="3200">
                <a:latin typeface="+mj-lt"/>
              </a:rPr>
              <a:t>thường là đứa phát hiện ra bông hoa gạo đầu tiên nở trên cây gạo trước đền Ngọc Sơn</a:t>
            </a:r>
            <a:r>
              <a:rPr lang="vi-VN" sz="3200">
                <a:latin typeface="+mj-lt"/>
              </a:rPr>
              <a:t>.  </a:t>
            </a:r>
            <a:r>
              <a:rPr lang="vi-VN" sz="3200" smtClean="0">
                <a:latin typeface="+mj-lt"/>
              </a:rPr>
              <a:t>       bông </a:t>
            </a:r>
            <a:r>
              <a:rPr lang="vi-VN" sz="3200">
                <a:latin typeface="+mj-lt"/>
              </a:rPr>
              <a:t>nọ gọi bông kia, bông nọ ganh bông kia, chỉ vài hôm sau, cây gạo đã như một cây đuốc lớn cháy rừng rực </a:t>
            </a:r>
            <a:r>
              <a:rPr lang="vi-VN" sz="3200">
                <a:latin typeface="+mj-lt"/>
              </a:rPr>
              <a:t>giữa </a:t>
            </a:r>
            <a:r>
              <a:rPr lang="vi-VN" sz="3200" smtClean="0">
                <a:latin typeface="+mj-lt"/>
              </a:rPr>
              <a:t>trời.</a:t>
            </a:r>
            <a:endParaRPr lang="vi-VN" sz="3200">
              <a:latin typeface="+mj-lt"/>
            </a:endParaRPr>
          </a:p>
        </p:txBody>
      </p:sp>
      <p:pic>
        <p:nvPicPr>
          <p:cNvPr id="16" name="Picture 15" descr="Buombay"/>
          <p:cNvPicPr/>
          <p:nvPr/>
        </p:nvPicPr>
        <p:blipFill>
          <a:blip r:embed="rId4">
            <a:extLst>
              <a:ext uri="{28A0092B-C50C-407E-A947-70E740481C1C}">
                <a14:useLocalDpi xmlns:a14="http://schemas.microsoft.com/office/drawing/2010/main" val="0"/>
              </a:ext>
            </a:extLst>
          </a:blip>
          <a:srcRect/>
          <a:stretch>
            <a:fillRect/>
          </a:stretch>
        </p:blipFill>
        <p:spPr bwMode="auto">
          <a:xfrm>
            <a:off x="-41157" y="0"/>
            <a:ext cx="9293677" cy="667544"/>
          </a:xfrm>
          <a:prstGeom prst="rect">
            <a:avLst/>
          </a:prstGeom>
          <a:noFill/>
          <a:ln>
            <a:noFill/>
          </a:ln>
          <a:extLst/>
        </p:spPr>
      </p:pic>
      <p:pic>
        <p:nvPicPr>
          <p:cNvPr id="21" name="Picture 20"/>
          <p:cNvPicPr/>
          <p:nvPr/>
        </p:nvPicPr>
        <p:blipFill>
          <a:blip r:embed="rId5">
            <a:clrChange>
              <a:clrFrom>
                <a:srgbClr val="008080"/>
              </a:clrFrom>
              <a:clrTo>
                <a:srgbClr val="008080">
                  <a:alpha val="0"/>
                </a:srgbClr>
              </a:clrTo>
            </a:clrChange>
          </a:blip>
          <a:srcRect l="11816" t="23959" r="58684" b="29512"/>
          <a:stretch>
            <a:fillRect/>
          </a:stretch>
        </p:blipFill>
        <p:spPr bwMode="auto">
          <a:xfrm>
            <a:off x="5004048" y="1780838"/>
            <a:ext cx="792088" cy="617188"/>
          </a:xfrm>
          <a:prstGeom prst="rect">
            <a:avLst/>
          </a:prstGeom>
          <a:noFill/>
          <a:ln w="9525">
            <a:noFill/>
            <a:miter lim="800000"/>
            <a:headEnd/>
            <a:tailEnd/>
          </a:ln>
        </p:spPr>
      </p:pic>
      <p:sp>
        <p:nvSpPr>
          <p:cNvPr id="22" name="Double Wave 21"/>
          <p:cNvSpPr/>
          <p:nvPr/>
        </p:nvSpPr>
        <p:spPr>
          <a:xfrm>
            <a:off x="4644008" y="1772816"/>
            <a:ext cx="1440160" cy="677767"/>
          </a:xfrm>
          <a:prstGeom prst="doubleWave">
            <a:avLst>
              <a:gd name="adj1" fmla="val 6250"/>
              <a:gd name="adj2" fmla="val -992"/>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smtClean="0">
                <a:latin typeface="UTM Avo"/>
              </a:rPr>
              <a:t>Nhưng </a:t>
            </a:r>
            <a:endParaRPr lang="vi-VN" sz="2800">
              <a:latin typeface="UTM Avo"/>
            </a:endParaRPr>
          </a:p>
        </p:txBody>
      </p:sp>
      <p:pic>
        <p:nvPicPr>
          <p:cNvPr id="23" name="Picture 22"/>
          <p:cNvPicPr/>
          <p:nvPr/>
        </p:nvPicPr>
        <p:blipFill>
          <a:blip r:embed="rId5">
            <a:clrChange>
              <a:clrFrom>
                <a:srgbClr val="008080"/>
              </a:clrFrom>
              <a:clrTo>
                <a:srgbClr val="008080">
                  <a:alpha val="0"/>
                </a:srgbClr>
              </a:clrTo>
            </a:clrChange>
          </a:blip>
          <a:srcRect l="11816" t="23959" r="58684" b="29512"/>
          <a:stretch>
            <a:fillRect/>
          </a:stretch>
        </p:blipFill>
        <p:spPr bwMode="auto">
          <a:xfrm>
            <a:off x="4716016" y="2852937"/>
            <a:ext cx="792088" cy="493396"/>
          </a:xfrm>
          <a:prstGeom prst="rect">
            <a:avLst/>
          </a:prstGeom>
          <a:noFill/>
          <a:ln w="9525">
            <a:noFill/>
            <a:miter lim="800000"/>
            <a:headEnd/>
            <a:tailEnd/>
          </a:ln>
        </p:spPr>
      </p:pic>
      <p:sp>
        <p:nvSpPr>
          <p:cNvPr id="24" name="Double Wave 23"/>
          <p:cNvSpPr/>
          <p:nvPr/>
        </p:nvSpPr>
        <p:spPr>
          <a:xfrm>
            <a:off x="4440570" y="2780929"/>
            <a:ext cx="1499582" cy="602938"/>
          </a:xfrm>
          <a:prstGeom prst="doubleWav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smtClean="0">
                <a:latin typeface="UTM Avo"/>
              </a:rPr>
              <a:t>Vì thế</a:t>
            </a:r>
            <a:endParaRPr lang="vi-VN" sz="3200">
              <a:latin typeface="UTM Avo"/>
            </a:endParaRPr>
          </a:p>
        </p:txBody>
      </p:sp>
      <p:pic>
        <p:nvPicPr>
          <p:cNvPr id="26" name="Picture 25"/>
          <p:cNvPicPr/>
          <p:nvPr/>
        </p:nvPicPr>
        <p:blipFill>
          <a:blip r:embed="rId5">
            <a:clrChange>
              <a:clrFrom>
                <a:srgbClr val="008080"/>
              </a:clrFrom>
              <a:clrTo>
                <a:srgbClr val="008080">
                  <a:alpha val="0"/>
                </a:srgbClr>
              </a:clrTo>
            </a:clrChange>
          </a:blip>
          <a:srcRect l="11816" t="23959" r="58684" b="29512"/>
          <a:stretch>
            <a:fillRect/>
          </a:stretch>
        </p:blipFill>
        <p:spPr bwMode="auto">
          <a:xfrm>
            <a:off x="4067944" y="3843965"/>
            <a:ext cx="648072" cy="449131"/>
          </a:xfrm>
          <a:prstGeom prst="rect">
            <a:avLst/>
          </a:prstGeom>
          <a:noFill/>
          <a:ln w="9525">
            <a:noFill/>
            <a:miter lim="800000"/>
            <a:headEnd/>
            <a:tailEnd/>
          </a:ln>
        </p:spPr>
      </p:pic>
      <p:sp>
        <p:nvSpPr>
          <p:cNvPr id="27" name="Flowchart: Punched Tape 26"/>
          <p:cNvSpPr/>
          <p:nvPr/>
        </p:nvSpPr>
        <p:spPr>
          <a:xfrm>
            <a:off x="3779912" y="3789040"/>
            <a:ext cx="1332148" cy="576064"/>
          </a:xfrm>
          <a:prstGeom prst="flowChartPunchedTap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smtClean="0">
                <a:solidFill>
                  <a:schemeClr val="tx1"/>
                </a:solidFill>
                <a:latin typeface="UTM Avo"/>
              </a:rPr>
              <a:t>Rồi </a:t>
            </a:r>
            <a:endParaRPr lang="vi-VN" sz="3200">
              <a:solidFill>
                <a:schemeClr val="tx1"/>
              </a:solidFill>
              <a:latin typeface="UTM Avo"/>
            </a:endParaRPr>
          </a:p>
        </p:txBody>
      </p:sp>
    </p:spTree>
    <p:extLst>
      <p:ext uri="{BB962C8B-B14F-4D97-AF65-F5344CB8AC3E}">
        <p14:creationId xmlns:p14="http://schemas.microsoft.com/office/powerpoint/2010/main" val="3744854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2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circle(in)">
                                      <p:cBhvr>
                                        <p:cTn id="12" dur="20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circle(in)">
                                      <p:cBhvr>
                                        <p:cTn id="17"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P spid="2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xmlns=""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o="urn:schemas-microsoft-com:office:office" xmlns:v="urn:schemas-microsoft-com:vml" xmlns:w10="urn:schemas-microsoft-com:office:word" xmlns:w="http://schemas.openxmlformats.org/wordprocessingml/2006/main" xmlns="" xmlns:a16="http://schemas.microsoft.com/office/drawing/2014/main" xmlns:lc="http://schemas.openxmlformats.org/drawingml/2006/lockedCanvas" id="{8BABA509-3A73-BE37-456F-DDDAB29AA58D}"/>
              </a:ext>
            </a:extLst>
          </p:cNvPr>
          <p:cNvPicPr/>
          <p:nvPr/>
        </p:nvPicPr>
        <p:blipFill>
          <a:blip r:embed="rId3"/>
          <a:stretch>
            <a:fillRect/>
          </a:stretch>
        </p:blipFill>
        <p:spPr>
          <a:xfrm>
            <a:off x="2252" y="720150"/>
            <a:ext cx="9150018" cy="6137850"/>
          </a:xfrm>
          <a:prstGeom prst="rect">
            <a:avLst/>
          </a:prstGeom>
        </p:spPr>
      </p:pic>
      <p:sp>
        <p:nvSpPr>
          <p:cNvPr id="13" name="TextBox 12">
            <a:extLst>
              <a:ext uri="{FF2B5EF4-FFF2-40B4-BE49-F238E27FC236}">
                <a16:creationId xmlns:a16="http://schemas.microsoft.com/office/drawing/2014/main" xmlns="" id="{CE7365C8-9704-7269-0F24-DCE988577E76}"/>
              </a:ext>
            </a:extLst>
          </p:cNvPr>
          <p:cNvSpPr txBox="1"/>
          <p:nvPr/>
        </p:nvSpPr>
        <p:spPr>
          <a:xfrm>
            <a:off x="862013" y="1412776"/>
            <a:ext cx="7416824" cy="3416320"/>
          </a:xfrm>
          <a:prstGeom prst="rect">
            <a:avLst/>
          </a:prstGeom>
          <a:noFill/>
        </p:spPr>
        <p:txBody>
          <a:bodyPr wrap="square" rtlCol="0">
            <a:spAutoFit/>
          </a:bodyPr>
          <a:lstStyle/>
          <a:p>
            <a:pPr algn="ctr"/>
            <a:r>
              <a:rPr lang="vi-VN" sz="3600" smtClean="0">
                <a:solidFill>
                  <a:srgbClr val="002060"/>
                </a:solidFill>
                <a:latin typeface="UTM LinotypeZapfino KT" panose="02040603050506020204" pitchFamily="18" charset="0"/>
              </a:rPr>
              <a:t>Bài 3: </a:t>
            </a:r>
          </a:p>
          <a:p>
            <a:pPr algn="just"/>
            <a:r>
              <a:rPr lang="vi-VN" sz="3600" smtClean="0">
                <a:solidFill>
                  <a:srgbClr val="002060"/>
                </a:solidFill>
                <a:latin typeface="UTM LinotypeZapfino KT" panose="02040603050506020204" pitchFamily="18" charset="0"/>
              </a:rPr>
              <a:t>Viết </a:t>
            </a:r>
            <a:r>
              <a:rPr lang="vi-VN" sz="3600">
                <a:solidFill>
                  <a:srgbClr val="002060"/>
                </a:solidFill>
                <a:latin typeface="UTM LinotypeZapfino KT" panose="02040603050506020204" pitchFamily="18" charset="0"/>
              </a:rPr>
              <a:t>một đoạn văn ngắn nêu cảm nghĩ của em về hình ảnh người chiến sĩ Việt Nam trong bài thơ Cô gái mũ nồi xanh, trong đoạn văn có sử dụng biện pháp nối để liên </a:t>
            </a:r>
            <a:r>
              <a:rPr lang="vi-VN" sz="3600">
                <a:solidFill>
                  <a:srgbClr val="002060"/>
                </a:solidFill>
                <a:latin typeface="UTM LinotypeZapfino KT" panose="02040603050506020204" pitchFamily="18" charset="0"/>
              </a:rPr>
              <a:t>kết </a:t>
            </a:r>
            <a:r>
              <a:rPr lang="vi-VN" sz="3600" smtClean="0">
                <a:solidFill>
                  <a:srgbClr val="002060"/>
                </a:solidFill>
                <a:latin typeface="UTM LinotypeZapfino KT" panose="02040603050506020204" pitchFamily="18" charset="0"/>
              </a:rPr>
              <a:t>câu.</a:t>
            </a:r>
            <a:endParaRPr lang="en-US" sz="3600">
              <a:solidFill>
                <a:srgbClr val="002060"/>
              </a:solidFill>
              <a:latin typeface="UTM LinotypeZapfino KT" panose="02040603050506020204" pitchFamily="18" charset="0"/>
            </a:endParaRPr>
          </a:p>
        </p:txBody>
      </p:sp>
      <p:pic>
        <p:nvPicPr>
          <p:cNvPr id="14" name="Picture 13" descr="Buombay"/>
          <p:cNvPicPr/>
          <p:nvPr/>
        </p:nvPicPr>
        <p:blipFill>
          <a:blip r:embed="rId4">
            <a:extLst>
              <a:ext uri="{28A0092B-C50C-407E-A947-70E740481C1C}">
                <a14:useLocalDpi xmlns:a14="http://schemas.microsoft.com/office/drawing/2010/main" val="0"/>
              </a:ext>
            </a:extLst>
          </a:blip>
          <a:srcRect/>
          <a:stretch>
            <a:fillRect/>
          </a:stretch>
        </p:blipFill>
        <p:spPr bwMode="auto">
          <a:xfrm>
            <a:off x="2252" y="0"/>
            <a:ext cx="9141748" cy="875581"/>
          </a:xfrm>
          <a:prstGeom prst="rect">
            <a:avLst/>
          </a:prstGeom>
          <a:noFill/>
          <a:ln>
            <a:noFill/>
          </a:ln>
          <a:extLst/>
        </p:spPr>
      </p:pic>
      <p:pic>
        <p:nvPicPr>
          <p:cNvPr id="15" name="Picture 14"/>
          <p:cNvPicPr/>
          <p:nvPr/>
        </p:nvPicPr>
        <p:blipFill>
          <a:blip r:embed="rId5" cstate="print">
            <a:extLst>
              <a:ext uri="{28A0092B-C50C-407E-A947-70E740481C1C}">
                <a14:useLocalDpi xmlns:a14="http://schemas.microsoft.com/office/drawing/2010/main" val="0"/>
              </a:ext>
            </a:extLst>
          </a:blip>
          <a:stretch>
            <a:fillRect/>
          </a:stretch>
        </p:blipFill>
        <p:spPr>
          <a:xfrm>
            <a:off x="7032888" y="5181595"/>
            <a:ext cx="1296144" cy="1559773"/>
          </a:xfrm>
          <a:prstGeom prst="rect">
            <a:avLst/>
          </a:prstGeom>
        </p:spPr>
      </p:pic>
      <p:pic>
        <p:nvPicPr>
          <p:cNvPr id="16" name="Picture 15"/>
          <p:cNvPicPr/>
          <p:nvPr/>
        </p:nvPicPr>
        <p:blipFill>
          <a:blip r:embed="rId5" cstate="print">
            <a:extLst>
              <a:ext uri="{28A0092B-C50C-407E-A947-70E740481C1C}">
                <a14:useLocalDpi xmlns:a14="http://schemas.microsoft.com/office/drawing/2010/main" val="0"/>
              </a:ext>
            </a:extLst>
          </a:blip>
          <a:stretch>
            <a:fillRect/>
          </a:stretch>
        </p:blipFill>
        <p:spPr>
          <a:xfrm>
            <a:off x="673324" y="5228003"/>
            <a:ext cx="1353961" cy="1626529"/>
          </a:xfrm>
          <a:prstGeom prst="rect">
            <a:avLst/>
          </a:prstGeom>
        </p:spPr>
      </p:pic>
    </p:spTree>
    <p:extLst>
      <p:ext uri="{BB962C8B-B14F-4D97-AF65-F5344CB8AC3E}">
        <p14:creationId xmlns:p14="http://schemas.microsoft.com/office/powerpoint/2010/main" val="39086194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xmlns=""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xmlns=""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xmlns=""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xmlns=""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a16="http://schemas.microsoft.com/office/drawing/2014/main" xmlns=""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C:\Users\Admin\AppData\Local\Temp\Rar$DIa16408.43385\22.jpg"/>
          <p:cNvPicPr/>
          <p:nvPr/>
        </p:nvPicPr>
        <p:blipFill>
          <a:blip r:embed="rId3">
            <a:extLst>
              <a:ext uri="{28A0092B-C50C-407E-A947-70E740481C1C}">
                <a14:useLocalDpi xmlns:a14="http://schemas.microsoft.com/office/drawing/2010/main" val="0"/>
              </a:ext>
            </a:extLst>
          </a:blip>
          <a:srcRect/>
          <a:stretch>
            <a:fillRect/>
          </a:stretch>
        </p:blipFill>
        <p:spPr bwMode="auto">
          <a:xfrm>
            <a:off x="1" y="339492"/>
            <a:ext cx="9144000" cy="6524228"/>
          </a:xfrm>
          <a:prstGeom prst="rect">
            <a:avLst/>
          </a:prstGeom>
          <a:noFill/>
          <a:ln>
            <a:noFill/>
          </a:ln>
        </p:spPr>
      </p:pic>
      <p:sp>
        <p:nvSpPr>
          <p:cNvPr id="11" name="Text Box 14">
            <a:extLst>
              <a:ext uri="{FF2B5EF4-FFF2-40B4-BE49-F238E27FC236}">
                <a16:creationId xmlns:a16="http://schemas.microsoft.com/office/drawing/2014/main" xmlns="" id="{0FF22054-E947-76FC-184F-ECE8B83408FA}"/>
              </a:ext>
            </a:extLst>
          </p:cNvPr>
          <p:cNvSpPr txBox="1">
            <a:spLocks noChangeArrowheads="1"/>
          </p:cNvSpPr>
          <p:nvPr/>
        </p:nvSpPr>
        <p:spPr bwMode="auto">
          <a:xfrm>
            <a:off x="179513" y="697286"/>
            <a:ext cx="8784976" cy="4417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ts val="1350"/>
              </a:spcBef>
              <a:defRPr/>
            </a:pPr>
            <a:r>
              <a:rPr lang="vi-VN" sz="2800">
                <a:latin typeface="UTM Bienvenue" panose="02040603050506020204" pitchFamily="18" charset="0"/>
                <a:cs typeface="Times New Roman" panose="02020603050405020304" pitchFamily="18" charset="0"/>
              </a:rPr>
              <a:t>	Hình ảnh người chiến sĩ Việt Nam trong bài thơ Cô gái mũ nồi xanh đã để lại trong em cảm xúc sâu sắc và tự hào. Em cảm nhận được sự kiên trì, tận tụy và lòng nhân ái của người chiến sĩ qua việc cô gái mũ nồi xanh không ngừng giúp đỡ người dân nước bạn, từ việc dạy hát, hướng dẫn trồng rau cho đến việc xây dựng nhà. Thông qua những hoạt động của người chiến sĩ, hình ảnh một Việt Nam hòa bình và thân thiện được lan rộng ra thế giới</a:t>
            </a:r>
            <a:r>
              <a:rPr lang="vi-VN" sz="2800">
                <a:latin typeface="UTM Bienvenue" panose="02040603050506020204" pitchFamily="18" charset="0"/>
                <a:cs typeface="Times New Roman" panose="02020603050405020304" pitchFamily="18" charset="0"/>
              </a:rPr>
              <a:t>. </a:t>
            </a:r>
            <a:r>
              <a:rPr lang="vi-VN" sz="2800">
                <a:latin typeface="UTM Bienvenue" panose="02040603050506020204" pitchFamily="18" charset="0"/>
                <a:cs typeface="Times New Roman" panose="02020603050405020304" pitchFamily="18" charset="0"/>
              </a:rPr>
              <a:t>Chính vì vậy, </a:t>
            </a:r>
            <a:r>
              <a:rPr lang="vi-VN" sz="2800">
                <a:latin typeface="UTM Bienvenue" panose="02040603050506020204" pitchFamily="18" charset="0"/>
                <a:cs typeface="Times New Roman" panose="02020603050405020304" pitchFamily="18" charset="0"/>
              </a:rPr>
              <a:t>hình </a:t>
            </a:r>
            <a:r>
              <a:rPr lang="vi-VN" sz="2800" smtClean="0">
                <a:latin typeface="UTM Bienvenue" panose="02040603050506020204" pitchFamily="18" charset="0"/>
                <a:cs typeface="Times New Roman" panose="02020603050405020304" pitchFamily="18" charset="0"/>
              </a:rPr>
              <a:t>ảnh ấy còn </a:t>
            </a:r>
            <a:r>
              <a:rPr lang="vi-VN" sz="2800">
                <a:latin typeface="UTM Bienvenue" panose="02040603050506020204" pitchFamily="18" charset="0"/>
                <a:cs typeface="Times New Roman" panose="02020603050405020304" pitchFamily="18" charset="0"/>
              </a:rPr>
              <a:t>truyền cảm hứng cho thế hệ trẻ hôm nay, để chúng em luôn ghi nhớ và </a:t>
            </a:r>
            <a:r>
              <a:rPr lang="vi-VN" sz="2800">
                <a:latin typeface="UTM Bienvenue" panose="02040603050506020204" pitchFamily="18" charset="0"/>
                <a:cs typeface="Times New Roman" panose="02020603050405020304" pitchFamily="18" charset="0"/>
              </a:rPr>
              <a:t>trân </a:t>
            </a:r>
            <a:r>
              <a:rPr lang="vi-VN" sz="2800" smtClean="0">
                <a:latin typeface="UTM Bienvenue" panose="02040603050506020204" pitchFamily="18" charset="0"/>
                <a:cs typeface="Times New Roman" panose="02020603050405020304" pitchFamily="18" charset="0"/>
              </a:rPr>
              <a:t>trọng.</a:t>
            </a:r>
            <a:endParaRPr lang="en-US" sz="2800" dirty="0">
              <a:latin typeface="UTM Bienvenue" panose="02040603050506020204" pitchFamily="18" charset="0"/>
              <a:cs typeface="Times New Roman" panose="02020603050405020304" pitchFamily="18" charset="0"/>
            </a:endParaRPr>
          </a:p>
        </p:txBody>
      </p:sp>
      <p:pic>
        <p:nvPicPr>
          <p:cNvPr id="12" name="Picture 11" descr="Buombay"/>
          <p:cNvPicPr/>
          <p:nvPr/>
        </p:nvPicPr>
        <p:blipFill>
          <a:blip r:embed="rId4">
            <a:extLst>
              <a:ext uri="{28A0092B-C50C-407E-A947-70E740481C1C}">
                <a14:useLocalDpi xmlns:a14="http://schemas.microsoft.com/office/drawing/2010/main" val="0"/>
              </a:ext>
            </a:extLst>
          </a:blip>
          <a:srcRect/>
          <a:stretch>
            <a:fillRect/>
          </a:stretch>
        </p:blipFill>
        <p:spPr bwMode="auto">
          <a:xfrm>
            <a:off x="-41157" y="0"/>
            <a:ext cx="9293677" cy="667544"/>
          </a:xfrm>
          <a:prstGeom prst="rect">
            <a:avLst/>
          </a:prstGeom>
          <a:noFill/>
          <a:ln>
            <a:noFill/>
          </a:ln>
          <a:extLst/>
        </p:spPr>
      </p:pic>
    </p:spTree>
    <p:extLst>
      <p:ext uri="{BB962C8B-B14F-4D97-AF65-F5344CB8AC3E}">
        <p14:creationId xmlns:p14="http://schemas.microsoft.com/office/powerpoint/2010/main" val="129768163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331</TotalTime>
  <Words>618</Words>
  <Application>Microsoft Office PowerPoint</Application>
  <PresentationFormat>On-screen Show (4:3)</PresentationFormat>
  <Paragraphs>31</Paragraphs>
  <Slides>10</Slides>
  <Notes>1</Notes>
  <HiddenSlides>0</HiddenSlides>
  <MMClips>1</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56</cp:revision>
  <dcterms:created xsi:type="dcterms:W3CDTF">2024-09-24T14:24:44Z</dcterms:created>
  <dcterms:modified xsi:type="dcterms:W3CDTF">2024-09-27T16:21:33Z</dcterms:modified>
</cp:coreProperties>
</file>