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2" r:id="rId1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A85C7-14FD-43B6-AB27-A90840A6D315}" type="datetimeFigureOut">
              <a:rPr lang="vi-VN" smtClean="0"/>
              <a:t>26/09/2024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6A541-4AE7-4893-8397-F63EEA5C8743}" type="slidenum">
              <a:rPr lang="vi-VN" smtClean="0"/>
              <a:t>‹#›</a:t>
            </a:fld>
            <a:endParaRPr lang="vi-VN"/>
          </a:p>
        </p:txBody>
      </p:sp>
    </p:spTree>
    <p:extLst>
      <p:ext uri="{BB962C8B-B14F-4D97-AF65-F5344CB8AC3E}">
        <p14:creationId xmlns:p14="http://schemas.microsoft.com/office/powerpoint/2010/main" val="267940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99322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26/09/2024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430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26/09/2024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6386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26/09/2024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0335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26/09/2024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824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5BB8E-77AD-41E7-8FB7-70352D3EED9E}" type="datetimeFigureOut">
              <a:rPr lang="vi-VN" smtClean="0"/>
              <a:t>26/09/2024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19807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475BB8E-77AD-41E7-8FB7-70352D3EED9E}" type="datetimeFigureOut">
              <a:rPr lang="vi-VN" smtClean="0"/>
              <a:t>26/09/2024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8536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475BB8E-77AD-41E7-8FB7-70352D3EED9E}" type="datetimeFigureOut">
              <a:rPr lang="vi-VN" smtClean="0"/>
              <a:t>26/09/2024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53496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475BB8E-77AD-41E7-8FB7-70352D3EED9E}" type="datetimeFigureOut">
              <a:rPr lang="vi-VN" smtClean="0"/>
              <a:t>26/09/2024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15105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5BB8E-77AD-41E7-8FB7-70352D3EED9E}" type="datetimeFigureOut">
              <a:rPr lang="vi-VN" smtClean="0"/>
              <a:t>26/09/2024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1561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26/09/2024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52520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26/09/2024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6873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BB8E-77AD-41E7-8FB7-70352D3EED9E}" type="datetimeFigureOut">
              <a:rPr lang="vi-VN" smtClean="0"/>
              <a:t>26/09/2024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976FB-8C46-402F-B321-E26E6B7197BF}" type="slidenum">
              <a:rPr lang="vi-VN" smtClean="0"/>
              <a:t>‹#›</a:t>
            </a:fld>
            <a:endParaRPr lang="vi-VN"/>
          </a:p>
        </p:txBody>
      </p:sp>
    </p:spTree>
    <p:extLst>
      <p:ext uri="{BB962C8B-B14F-4D97-AF65-F5344CB8AC3E}">
        <p14:creationId xmlns:p14="http://schemas.microsoft.com/office/powerpoint/2010/main" val="371363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9266A26F-ABEC-BF8E-4863-4743AFC1ED97}"/>
              </a:ext>
            </a:extLst>
          </p:cNvPr>
          <p:cNvPicPr/>
          <p:nvPr/>
        </p:nvPicPr>
        <p:blipFill>
          <a:blip r:embed="rId2"/>
          <a:stretch>
            <a:fillRect/>
          </a:stretch>
        </p:blipFill>
        <p:spPr>
          <a:xfrm>
            <a:off x="0" y="0"/>
            <a:ext cx="9144000" cy="6858000"/>
          </a:xfrm>
          <a:prstGeom prst="rect">
            <a:avLst/>
          </a:prstGeom>
        </p:spPr>
      </p:pic>
      <p:pic>
        <p:nvPicPr>
          <p:cNvPr id="4" name="Picture 2" descr="Sách giáo khoa THPT 2018">
            <a:extLst>
              <a:ext uri="{FF2B5EF4-FFF2-40B4-BE49-F238E27FC236}">
                <a16:creationId xmlns="" xmlns:a16="http://schemas.microsoft.com/office/drawing/2014/main" id="{77C5A749-7440-1C90-9D5A-8487F965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070" y="0"/>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80509" y="3385562"/>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076023" y="3356992"/>
            <a:ext cx="6464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60088">
            <a:off x="8558259" y="3088149"/>
            <a:ext cx="444500" cy="12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42388" y="566124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497278" y="5301208"/>
            <a:ext cx="444500" cy="13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150323" y="5553236"/>
            <a:ext cx="4978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5"/>
          <a:stretch>
            <a:fillRect/>
          </a:stretch>
        </p:blipFill>
        <p:spPr>
          <a:xfrm>
            <a:off x="1036792" y="4221088"/>
            <a:ext cx="1296144" cy="875531"/>
          </a:xfrm>
          <a:prstGeom prst="rect">
            <a:avLst/>
          </a:prstGeom>
        </p:spPr>
      </p:pic>
      <p:pic>
        <p:nvPicPr>
          <p:cNvPr id="13" name="Picture 12"/>
          <p:cNvPicPr/>
          <p:nvPr/>
        </p:nvPicPr>
        <p:blipFill>
          <a:blip r:embed="rId5"/>
          <a:stretch>
            <a:fillRect/>
          </a:stretch>
        </p:blipFill>
        <p:spPr>
          <a:xfrm>
            <a:off x="3314461" y="3335122"/>
            <a:ext cx="851445" cy="763520"/>
          </a:xfrm>
          <a:prstGeom prst="rect">
            <a:avLst/>
          </a:prstGeom>
        </p:spPr>
      </p:pic>
      <p:pic>
        <p:nvPicPr>
          <p:cNvPr id="14" name="Picture 13"/>
          <p:cNvPicPr/>
          <p:nvPr/>
        </p:nvPicPr>
        <p:blipFill>
          <a:blip r:embed="rId5"/>
          <a:stretch>
            <a:fillRect/>
          </a:stretch>
        </p:blipFill>
        <p:spPr>
          <a:xfrm>
            <a:off x="178878" y="3024387"/>
            <a:ext cx="876012" cy="1011798"/>
          </a:xfrm>
          <a:prstGeom prst="rect">
            <a:avLst/>
          </a:prstGeom>
        </p:spPr>
      </p:pic>
      <p:pic>
        <p:nvPicPr>
          <p:cNvPr id="15" name="Picture 14"/>
          <p:cNvPicPr/>
          <p:nvPr/>
        </p:nvPicPr>
        <p:blipFill>
          <a:blip r:embed="rId5"/>
          <a:stretch>
            <a:fillRect/>
          </a:stretch>
        </p:blipFill>
        <p:spPr>
          <a:xfrm>
            <a:off x="6664067" y="2953699"/>
            <a:ext cx="828857" cy="667810"/>
          </a:xfrm>
          <a:prstGeom prst="rect">
            <a:avLst/>
          </a:prstGeom>
        </p:spPr>
      </p:pic>
      <p:pic>
        <p:nvPicPr>
          <p:cNvPr id="16" name="Picture 15"/>
          <p:cNvPicPr/>
          <p:nvPr/>
        </p:nvPicPr>
        <p:blipFill>
          <a:blip r:embed="rId5"/>
          <a:stretch>
            <a:fillRect/>
          </a:stretch>
        </p:blipFill>
        <p:spPr>
          <a:xfrm>
            <a:off x="4099418" y="4797151"/>
            <a:ext cx="945163" cy="931515"/>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3314461" y="3287604"/>
            <a:ext cx="342900" cy="485363"/>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445434" y="2992076"/>
            <a:ext cx="342900" cy="485363"/>
          </a:xfrm>
          <a:prstGeom prst="rect">
            <a:avLst/>
          </a:prstGeom>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1513414" y="4221088"/>
            <a:ext cx="342900" cy="485363"/>
          </a:xfrm>
          <a:prstGeom prst="rect">
            <a:avLst/>
          </a:prstGeom>
        </p:spPr>
      </p:pic>
      <p:pic>
        <p:nvPicPr>
          <p:cNvPr id="20" name="Picture 19"/>
          <p:cNvPicPr/>
          <p:nvPr/>
        </p:nvPicPr>
        <p:blipFill>
          <a:blip r:embed="rId6" cstate="print">
            <a:extLst>
              <a:ext uri="{28A0092B-C50C-407E-A947-70E740481C1C}">
                <a14:useLocalDpi xmlns:a14="http://schemas.microsoft.com/office/drawing/2010/main" val="0"/>
              </a:ext>
            </a:extLst>
          </a:blip>
          <a:stretch>
            <a:fillRect/>
          </a:stretch>
        </p:blipFill>
        <p:spPr>
          <a:xfrm>
            <a:off x="4392638" y="4706451"/>
            <a:ext cx="342900" cy="485363"/>
          </a:xfrm>
          <a:prstGeom prst="rect">
            <a:avLst/>
          </a:prstGeom>
        </p:spPr>
      </p:pic>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a:off x="6695471" y="2876763"/>
            <a:ext cx="342900" cy="485363"/>
          </a:xfrm>
          <a:prstGeom prst="rect">
            <a:avLst/>
          </a:prstGeom>
        </p:spPr>
      </p:pic>
      <p:pic>
        <p:nvPicPr>
          <p:cNvPr id="22" name="Picture 21"/>
          <p:cNvPicPr/>
          <p:nvPr/>
        </p:nvPicPr>
        <p:blipFill>
          <a:blip r:embed="rId7" cstate="print">
            <a:extLst>
              <a:ext uri="{28A0092B-C50C-407E-A947-70E740481C1C}">
                <a14:useLocalDpi xmlns:a14="http://schemas.microsoft.com/office/drawing/2010/main" val="0"/>
              </a:ext>
            </a:extLst>
          </a:blip>
          <a:stretch>
            <a:fillRect/>
          </a:stretch>
        </p:blipFill>
        <p:spPr>
          <a:xfrm>
            <a:off x="3603931" y="3287604"/>
            <a:ext cx="611213" cy="438725"/>
          </a:xfrm>
          <a:prstGeom prst="rect">
            <a:avLst/>
          </a:prstGeom>
        </p:spPr>
      </p:pic>
      <p:pic>
        <p:nvPicPr>
          <p:cNvPr id="23" name="Picture 22"/>
          <p:cNvPicPr/>
          <p:nvPr/>
        </p:nvPicPr>
        <p:blipFill>
          <a:blip r:embed="rId7" cstate="print">
            <a:extLst>
              <a:ext uri="{28A0092B-C50C-407E-A947-70E740481C1C}">
                <a14:useLocalDpi xmlns:a14="http://schemas.microsoft.com/office/drawing/2010/main" val="0"/>
              </a:ext>
            </a:extLst>
          </a:blip>
          <a:stretch>
            <a:fillRect/>
          </a:stretch>
        </p:blipFill>
        <p:spPr>
          <a:xfrm>
            <a:off x="411917" y="3423727"/>
            <a:ext cx="611213" cy="438725"/>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1721723" y="4177119"/>
            <a:ext cx="611213" cy="438725"/>
          </a:xfrm>
          <a:prstGeom prst="rect">
            <a:avLst/>
          </a:prstGeom>
        </p:spPr>
      </p:pic>
      <p:pic>
        <p:nvPicPr>
          <p:cNvPr id="25" name="Picture 24"/>
          <p:cNvPicPr/>
          <p:nvPr/>
        </p:nvPicPr>
        <p:blipFill>
          <a:blip r:embed="rId7" cstate="print">
            <a:extLst>
              <a:ext uri="{28A0092B-C50C-407E-A947-70E740481C1C}">
                <a14:useLocalDpi xmlns:a14="http://schemas.microsoft.com/office/drawing/2010/main" val="0"/>
              </a:ext>
            </a:extLst>
          </a:blip>
          <a:stretch>
            <a:fillRect/>
          </a:stretch>
        </p:blipFill>
        <p:spPr>
          <a:xfrm>
            <a:off x="4433368" y="5043545"/>
            <a:ext cx="611213" cy="438725"/>
          </a:xfrm>
          <a:prstGeom prst="rect">
            <a:avLst/>
          </a:prstGeom>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7038371" y="2911120"/>
            <a:ext cx="423148" cy="528919"/>
          </a:xfrm>
          <a:prstGeom prst="rect">
            <a:avLst/>
          </a:prstGeom>
        </p:spPr>
      </p:pic>
      <p:pic>
        <p:nvPicPr>
          <p:cNvPr id="1026"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488" y="0"/>
            <a:ext cx="3227804" cy="28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2867704" y="903304"/>
            <a:ext cx="6456824" cy="213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6000" smtClean="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 4:</a:t>
            </a:r>
            <a:endParaRPr lang="en-US" sz="600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60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Cô gái mũ nồi xanh</a:t>
            </a:r>
            <a:endParaRPr lang="en-US" sz="60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19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ppt_x"/>
                                          </p:val>
                                        </p:tav>
                                        <p:tav tm="100000">
                                          <p:val>
                                            <p:strVal val="#ppt_x"/>
                                          </p:val>
                                        </p:tav>
                                      </p:tavLst>
                                    </p:anim>
                                    <p:anim calcmode="lin" valueType="num">
                                      <p:cBhvr additive="base">
                                        <p:cTn id="8"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10" name="Picture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2"/>
          <a:stretch>
            <a:fillRect/>
          </a:stretch>
        </p:blipFill>
        <p:spPr>
          <a:xfrm>
            <a:off x="-1684" y="4574"/>
            <a:ext cx="9144000" cy="6736794"/>
          </a:xfrm>
          <a:prstGeom prst="rect">
            <a:avLst/>
          </a:prstGeom>
        </p:spPr>
      </p:pic>
      <p:sp>
        <p:nvSpPr>
          <p:cNvPr id="11"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755576" y="520970"/>
            <a:ext cx="7272808" cy="153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100" b="1" smtClean="0">
                <a:solidFill>
                  <a:srgbClr val="7030A0"/>
                </a:solidFill>
                <a:latin typeface="UTM Bienvenue" panose="02040603050506020204" pitchFamily="18" charset="0"/>
                <a:cs typeface="Times New Roman" panose="02020603050405020304" pitchFamily="18" charset="0"/>
              </a:rPr>
              <a:t>3. </a:t>
            </a:r>
            <a:r>
              <a:rPr lang="vi-VN" sz="3100" b="1">
                <a:solidFill>
                  <a:srgbClr val="7030A0"/>
                </a:solidFill>
                <a:latin typeface="UTM Bienvenue" panose="02040603050506020204" pitchFamily="18" charset="0"/>
                <a:cs typeface="Times New Roman" panose="02020603050405020304" pitchFamily="18" charset="0"/>
              </a:rPr>
              <a:t>Những hình ảnh nào cho thấy cuộc sống thanh bình đã trở lại trên mảnh đất “chưa sạch mùi thuốc pháo</a:t>
            </a:r>
            <a:r>
              <a:rPr lang="vi-VN" sz="3100" b="1" smtClean="0">
                <a:solidFill>
                  <a:srgbClr val="7030A0"/>
                </a:solidFill>
                <a:latin typeface="UTM Bienvenue" panose="02040603050506020204" pitchFamily="18" charset="0"/>
                <a:cs typeface="Times New Roman" panose="02020603050405020304" pitchFamily="18" charset="0"/>
              </a:rPr>
              <a:t>”?</a:t>
            </a:r>
            <a:endParaRPr lang="en-US" sz="3100" dirty="0">
              <a:solidFill>
                <a:srgbClr val="7030A0"/>
              </a:solidFill>
              <a:latin typeface="UTM Bienvenue" panose="02040603050506020204" pitchFamily="18" charset="0"/>
              <a:cs typeface="Times New Roman" panose="02020603050405020304" pitchFamily="18" charset="0"/>
            </a:endParaRPr>
          </a:p>
        </p:txBody>
      </p:sp>
      <p:sp>
        <p:nvSpPr>
          <p:cNvPr id="12"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827584" y="1889409"/>
            <a:ext cx="7272808" cy="355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2800">
                <a:latin typeface="UTM Bienvenue" panose="02040603050506020204" pitchFamily="18" charset="0"/>
                <a:cs typeface="Times New Roman" panose="02020603050405020304" pitchFamily="18" charset="0"/>
              </a:rPr>
              <a:t>Khi biết điệu dân ca Việt Nam được hát trên một miền đất xa xôi, em cảm thấy rất tự hào và xúc động. Điều này cho thấy văn hóa Việt Nam đã được lan tỏa và được người dân các nước khác trên thế giới biết đến. Đồng thời, điều này cũng thể hiện tình yêu quê hương, lòng nhân ái và mong muốn hòa bình của người Việt Nam khi giúp đỡ người dân nước </a:t>
            </a:r>
            <a:r>
              <a:rPr lang="vi-VN" sz="2800" smtClean="0">
                <a:latin typeface="UTM Bienvenue" panose="02040603050506020204" pitchFamily="18" charset="0"/>
                <a:cs typeface="Times New Roman" panose="02020603050405020304" pitchFamily="18" charset="0"/>
              </a:rPr>
              <a:t>bạn.</a:t>
            </a:r>
            <a:endParaRPr lang="en-US" sz="2800" dirty="0">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9259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684" y="4574"/>
            <a:ext cx="9144000" cy="6736794"/>
          </a:xfrm>
          <a:prstGeom prst="rect">
            <a:avLst/>
          </a:prstGeom>
        </p:spPr>
      </p:pic>
      <p:sp>
        <p:nvSpPr>
          <p:cNvPr id="11"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755576" y="520970"/>
            <a:ext cx="7344816" cy="153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100" b="1">
                <a:solidFill>
                  <a:srgbClr val="7030A0"/>
                </a:solidFill>
                <a:latin typeface="UTM Bienvenue" panose="02040603050506020204" pitchFamily="18" charset="0"/>
                <a:cs typeface="Times New Roman" panose="02020603050405020304" pitchFamily="18" charset="0"/>
              </a:rPr>
              <a:t>4. Em có cảm nghĩ gì khi biết điệu dân ca Việt Nam được hát trên một miền đất xa </a:t>
            </a:r>
            <a:r>
              <a:rPr lang="vi-VN" sz="3100" b="1" smtClean="0">
                <a:solidFill>
                  <a:srgbClr val="7030A0"/>
                </a:solidFill>
                <a:latin typeface="UTM Bienvenue" panose="02040603050506020204" pitchFamily="18" charset="0"/>
                <a:cs typeface="Times New Roman" panose="02020603050405020304" pitchFamily="18" charset="0"/>
              </a:rPr>
              <a:t>xôi?</a:t>
            </a:r>
            <a:endParaRPr lang="en-US" sz="3100" dirty="0">
              <a:solidFill>
                <a:srgbClr val="7030A0"/>
              </a:solidFill>
              <a:latin typeface="UTM Bienvenue" panose="02040603050506020204" pitchFamily="18" charset="0"/>
              <a:cs typeface="Times New Roman" panose="02020603050405020304" pitchFamily="18" charset="0"/>
            </a:endParaRPr>
          </a:p>
        </p:txBody>
      </p:sp>
      <p:sp>
        <p:nvSpPr>
          <p:cNvPr id="12"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899592" y="1700808"/>
            <a:ext cx="7272808" cy="380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000">
                <a:latin typeface="UTM Bienvenue" panose="02040603050506020204" pitchFamily="18" charset="0"/>
                <a:cs typeface="Times New Roman" panose="02020603050405020304" pitchFamily="18" charset="0"/>
              </a:rPr>
              <a:t>Những hình ảnh cho thấy cuộc sống thanh bình đã trở lại trên mảnh đất “chưa sạch mùi thuốc </a:t>
            </a:r>
            <a:r>
              <a:rPr lang="vi-VN" sz="3000" smtClean="0">
                <a:latin typeface="UTM Bienvenue" panose="02040603050506020204" pitchFamily="18" charset="0"/>
                <a:cs typeface="Times New Roman" panose="02020603050405020304" pitchFamily="18" charset="0"/>
              </a:rPr>
              <a:t>pháo</a:t>
            </a:r>
            <a:r>
              <a:rPr lang="vi-VN" sz="3000" b="1" smtClean="0">
                <a:solidFill>
                  <a:srgbClr val="7030A0"/>
                </a:solidFill>
                <a:latin typeface="UTM Bienvenue" panose="02040603050506020204" pitchFamily="18" charset="0"/>
                <a:cs typeface="Times New Roman" panose="02020603050405020304" pitchFamily="18" charset="0"/>
              </a:rPr>
              <a:t>”:</a:t>
            </a:r>
            <a:r>
              <a:rPr lang="vi-VN" sz="3000" smtClean="0">
                <a:latin typeface="UTM Bienvenue" panose="02040603050506020204" pitchFamily="18" charset="0"/>
                <a:cs typeface="Times New Roman" panose="02020603050405020304" pitchFamily="18" charset="0"/>
              </a:rPr>
              <a:t> </a:t>
            </a:r>
            <a:r>
              <a:rPr lang="vi-VN" sz="3000">
                <a:latin typeface="UTM Bienvenue" panose="02040603050506020204" pitchFamily="18" charset="0"/>
                <a:cs typeface="Times New Roman" panose="02020603050405020304" pitchFamily="18" charset="0"/>
              </a:rPr>
              <a:t>trẻ em da đen </a:t>
            </a:r>
            <a:r>
              <a:rPr lang="vi-VN" sz="3000" smtClean="0">
                <a:latin typeface="UTM Bienvenue" panose="02040603050506020204" pitchFamily="18" charset="0"/>
                <a:cs typeface="Times New Roman" panose="02020603050405020304" pitchFamily="18" charset="0"/>
              </a:rPr>
              <a:t>nối vòng </a:t>
            </a:r>
            <a:r>
              <a:rPr lang="vi-VN" sz="3000">
                <a:latin typeface="UTM Bienvenue" panose="02040603050506020204" pitchFamily="18" charset="0"/>
                <a:cs typeface="Times New Roman" panose="02020603050405020304" pitchFamily="18" charset="0"/>
              </a:rPr>
              <a:t>tay reo múa, giọng hát vang lên như trời thẳm trên đầu, dân tị nạn không còn sống trong lều trại, bao dãy nhà được xây dựng, nhiều mảnh vườn đã trổ vàng hoa cải và tiếng cười của lũ trẻ thơ </a:t>
            </a:r>
            <a:r>
              <a:rPr lang="vi-VN" sz="3000" smtClean="0">
                <a:latin typeface="UTM Bienvenue" panose="02040603050506020204" pitchFamily="18" charset="0"/>
                <a:cs typeface="Times New Roman" panose="02020603050405020304" pitchFamily="18" charset="0"/>
              </a:rPr>
              <a:t>ngây.</a:t>
            </a:r>
            <a:endParaRPr lang="en-US" sz="3000" dirty="0">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40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478017" y="1585375"/>
            <a:ext cx="6432331" cy="41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r>
              <a:rPr lang="en-US" sz="8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593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323528" y="685828"/>
            <a:ext cx="8208911"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C06F5638-482B-E1EB-109E-E2D3A1329ADA}"/>
              </a:ext>
            </a:extLst>
          </p:cNvPr>
          <p:cNvPicPr>
            <a:picLocks noChangeAspect="1"/>
          </p:cNvPicPr>
          <p:nvPr/>
        </p:nvPicPr>
        <p:blipFill>
          <a:blip r:embed="rId3"/>
          <a:stretch>
            <a:fillRect/>
          </a:stretch>
        </p:blipFill>
        <p:spPr>
          <a:xfrm>
            <a:off x="1907704" y="2204864"/>
            <a:ext cx="5715495" cy="3043387"/>
          </a:xfrm>
          <a:prstGeom prst="rect">
            <a:avLst/>
          </a:prstGeom>
        </p:spPr>
      </p:pic>
    </p:spTree>
    <p:extLst>
      <p:ext uri="{BB962C8B-B14F-4D97-AF65-F5344CB8AC3E}">
        <p14:creationId xmlns:p14="http://schemas.microsoft.com/office/powerpoint/2010/main" val="12976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E7365C8-9704-7269-0F24-DCE988577E76}"/>
              </a:ext>
            </a:extLst>
          </p:cNvPr>
          <p:cNvSpPr txBox="1"/>
          <p:nvPr/>
        </p:nvSpPr>
        <p:spPr>
          <a:xfrm>
            <a:off x="251520" y="980728"/>
            <a:ext cx="8748464" cy="4339650"/>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3908619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0"/>
            <a:ext cx="9168341" cy="6858000"/>
          </a:xfrm>
          <a:prstGeom prst="rect">
            <a:avLst/>
          </a:prstGeom>
        </p:spPr>
      </p:pic>
    </p:spTree>
    <p:extLst>
      <p:ext uri="{BB962C8B-B14F-4D97-AF65-F5344CB8AC3E}">
        <p14:creationId xmlns:p14="http://schemas.microsoft.com/office/powerpoint/2010/main" val="3577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 y="1"/>
            <a:ext cx="9144000" cy="6857999"/>
          </a:xfrm>
          <a:prstGeom prst="rect">
            <a:avLst/>
          </a:prstGeom>
          <a:noFill/>
          <a:ln>
            <a:noFill/>
          </a:ln>
        </p:spPr>
      </p:pic>
      <p:sp>
        <p:nvSpPr>
          <p:cNvPr id="4"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1981462" y="116632"/>
            <a:ext cx="5038809"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Cô gái mũ </a:t>
            </a:r>
            <a:r>
              <a:rPr lang="en-US" sz="4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nồi xanh</a:t>
            </a:r>
            <a:endParaRPr lang="en-US" sz="4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69478" y="839234"/>
            <a:ext cx="9086245" cy="5040560"/>
          </a:xfrm>
          <a:prstGeom prst="roundRect">
            <a:avLst>
              <a:gd name="adj" fmla="val 1219"/>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mtClean="0"/>
              <a:t>HOÀI KHÁNHXem thêm tại: https://loigiaihay.com/co-gai-mu-noi-xanh-trang-109-sgk-tieng-viet-lop-5-tap-2-canh-dieu-a161905.html</a:t>
            </a:r>
            <a:endParaRPr lang="vi-VN"/>
          </a:p>
        </p:txBody>
      </p:sp>
      <p:sp>
        <p:nvSpPr>
          <p:cNvPr id="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772323"/>
            <a:ext cx="4716016"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100">
                <a:latin typeface="UTM Avo" panose="02040603050506020204" pitchFamily="18" charset="0"/>
                <a:cs typeface="Times New Roman" panose="02020603050405020304" pitchFamily="18" charset="0"/>
              </a:rPr>
              <a:t>Đất Trung Phi chưa sạch mùi thuốc </a:t>
            </a:r>
            <a:r>
              <a:rPr lang="vi-VN" sz="2100" smtClean="0">
                <a:latin typeface="UTM Avo" panose="02040603050506020204" pitchFamily="18" charset="0"/>
                <a:cs typeface="Times New Roman" panose="02020603050405020304" pitchFamily="18" charset="0"/>
              </a:rPr>
              <a:t>pháo           </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Thấp </a:t>
            </a:r>
            <a:r>
              <a:rPr lang="vi-VN" sz="2100">
                <a:latin typeface="UTM Avo" panose="02040603050506020204" pitchFamily="18" charset="0"/>
                <a:cs typeface="Times New Roman" panose="02020603050405020304" pitchFamily="18" charset="0"/>
              </a:rPr>
              <a:t>thoảng người thiếu nữ mũ nỗi </a:t>
            </a:r>
            <a:r>
              <a:rPr lang="vi-VN" sz="2100" smtClean="0">
                <a:latin typeface="UTM Avo" panose="02040603050506020204" pitchFamily="18" charset="0"/>
                <a:cs typeface="Times New Roman" panose="02020603050405020304" pitchFamily="18" charset="0"/>
              </a:rPr>
              <a:t>xanh.</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Nắng </a:t>
            </a:r>
            <a:r>
              <a:rPr lang="vi-VN" sz="2100">
                <a:latin typeface="UTM Avo" panose="02040603050506020204" pitchFamily="18" charset="0"/>
                <a:cs typeface="Times New Roman" panose="02020603050405020304" pitchFamily="18" charset="0"/>
              </a:rPr>
              <a:t>như bướm bay dập dồn vai </a:t>
            </a:r>
            <a:r>
              <a:rPr lang="vi-VN" sz="2100" smtClean="0">
                <a:latin typeface="UTM Avo" panose="02040603050506020204" pitchFamily="18" charset="0"/>
                <a:cs typeface="Times New Roman" panose="02020603050405020304" pitchFamily="18" charset="0"/>
              </a:rPr>
              <a:t>áo</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Cùng </a:t>
            </a:r>
            <a:r>
              <a:rPr lang="vi-VN" sz="2100">
                <a:latin typeface="UTM Avo" panose="02040603050506020204" pitchFamily="18" charset="0"/>
                <a:cs typeface="Times New Roman" panose="02020603050405020304" pitchFamily="18" charset="0"/>
              </a:rPr>
              <a:t>nô đùa hệt đám trẻ vây </a:t>
            </a:r>
            <a:r>
              <a:rPr lang="vi-VN" sz="2100" smtClean="0">
                <a:latin typeface="UTM Avo" panose="02040603050506020204" pitchFamily="18" charset="0"/>
                <a:cs typeface="Times New Roman" panose="02020603050405020304" pitchFamily="18" charset="0"/>
              </a:rPr>
              <a:t>quanh.</a:t>
            </a:r>
            <a:endParaRPr lang="en-US" sz="2100">
              <a:latin typeface="UTM Avo" panose="02040603050506020204" pitchFamily="18" charset="0"/>
              <a:cs typeface="Times New Roman" panose="02020603050405020304" pitchFamily="18" charset="0"/>
            </a:endParaRPr>
          </a:p>
        </p:txBody>
      </p:sp>
      <p:sp>
        <p:nvSpPr>
          <p:cNvPr id="7"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196752" y="3250105"/>
            <a:ext cx="8604448"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100">
                <a:latin typeface="UTM Avo" panose="02040603050506020204" pitchFamily="18" charset="0"/>
                <a:cs typeface="Times New Roman" panose="02020603050405020304" pitchFamily="18" charset="0"/>
              </a:rPr>
              <a:t>Cô dạy hát bài dân ca quan </a:t>
            </a:r>
            <a:r>
              <a:rPr lang="vi-VN" sz="2100" smtClean="0">
                <a:latin typeface="UTM Avo" panose="02040603050506020204" pitchFamily="18" charset="0"/>
                <a:cs typeface="Times New Roman" panose="02020603050405020304" pitchFamily="18" charset="0"/>
              </a:rPr>
              <a:t>họ</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Cái </a:t>
            </a:r>
            <a:r>
              <a:rPr lang="vi-VN" sz="2100">
                <a:latin typeface="UTM Avo" panose="02040603050506020204" pitchFamily="18" charset="0"/>
                <a:cs typeface="Times New Roman" panose="02020603050405020304" pitchFamily="18" charset="0"/>
              </a:rPr>
              <a:t>trống cơm ai khéo vỗ nên </a:t>
            </a:r>
            <a:r>
              <a:rPr lang="vi-VN" sz="2100" smtClean="0">
                <a:latin typeface="UTM Avo" panose="02040603050506020204" pitchFamily="18" charset="0"/>
                <a:cs typeface="Times New Roman" panose="02020603050405020304" pitchFamily="18" charset="0"/>
              </a:rPr>
              <a:t>bông</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Trẻ </a:t>
            </a:r>
            <a:r>
              <a:rPr lang="vi-VN" sz="2100">
                <a:latin typeface="UTM Avo" panose="02040603050506020204" pitchFamily="18" charset="0"/>
                <a:cs typeface="Times New Roman" panose="02020603050405020304" pitchFamily="18" charset="0"/>
              </a:rPr>
              <a:t>da đen nối vòng tay reo </a:t>
            </a:r>
            <a:r>
              <a:rPr lang="vi-VN" sz="2100" smtClean="0">
                <a:latin typeface="UTM Avo" panose="02040603050506020204" pitchFamily="18" charset="0"/>
                <a:cs typeface="Times New Roman" panose="02020603050405020304" pitchFamily="18" charset="0"/>
              </a:rPr>
              <a:t>múa</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Cả </a:t>
            </a:r>
            <a:r>
              <a:rPr lang="vi-VN" sz="2100">
                <a:latin typeface="UTM Avo" panose="02040603050506020204" pitchFamily="18" charset="0"/>
                <a:cs typeface="Times New Roman" panose="02020603050405020304" pitchFamily="18" charset="0"/>
              </a:rPr>
              <a:t>lưng đối vui nhộn gió bờ </a:t>
            </a:r>
            <a:r>
              <a:rPr lang="vi-VN" sz="2100" smtClean="0">
                <a:latin typeface="UTM Avo" panose="02040603050506020204" pitchFamily="18" charset="0"/>
                <a:cs typeface="Times New Roman" panose="02020603050405020304" pitchFamily="18" charset="0"/>
              </a:rPr>
              <a:t>sông.</a:t>
            </a:r>
            <a:endParaRPr lang="en-US" sz="2100">
              <a:latin typeface="UTM Avo" panose="02040603050506020204" pitchFamily="18" charset="0"/>
              <a:cs typeface="Times New Roman" panose="02020603050405020304" pitchFamily="18" charset="0"/>
            </a:endParaRPr>
          </a:p>
        </p:txBody>
      </p:sp>
      <p:cxnSp>
        <p:nvCxnSpPr>
          <p:cNvPr id="9" name="Straight Connector 8"/>
          <p:cNvCxnSpPr/>
          <p:nvPr/>
        </p:nvCxnSpPr>
        <p:spPr>
          <a:xfrm>
            <a:off x="4644009" y="840902"/>
            <a:ext cx="0" cy="5108377"/>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13"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627784" y="772323"/>
            <a:ext cx="8604448"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100" smtClean="0">
                <a:latin typeface="UTM Avo" panose="02040603050506020204" pitchFamily="18" charset="0"/>
                <a:cs typeface="Times New Roman" panose="02020603050405020304" pitchFamily="18" charset="0"/>
              </a:rPr>
              <a:t>Lời </a:t>
            </a:r>
            <a:r>
              <a:rPr lang="vi-VN" sz="2100">
                <a:latin typeface="UTM Avo" panose="02040603050506020204" pitchFamily="18" charset="0"/>
                <a:cs typeface="Times New Roman" panose="02020603050405020304" pitchFamily="18" charset="0"/>
              </a:rPr>
              <a:t>ca Việt cô dịch sang tiếng </a:t>
            </a:r>
            <a:r>
              <a:rPr lang="vi-VN" sz="2100" smtClean="0">
                <a:latin typeface="UTM Avo" panose="02040603050506020204" pitchFamily="18" charset="0"/>
                <a:cs typeface="Times New Roman" panose="02020603050405020304" pitchFamily="18" charset="0"/>
              </a:rPr>
              <a:t>Pháp</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Sau </a:t>
            </a:r>
            <a:r>
              <a:rPr lang="vi-VN" sz="2100">
                <a:latin typeface="UTM Avo" panose="02040603050506020204" pitchFamily="18" charset="0"/>
                <a:cs typeface="Times New Roman" panose="02020603050405020304" pitchFamily="18" charset="0"/>
              </a:rPr>
              <a:t>những ngày hướng dẫn trẻ trồng </a:t>
            </a:r>
            <a:r>
              <a:rPr lang="vi-VN" sz="2100" smtClean="0">
                <a:latin typeface="UTM Avo" panose="02040603050506020204" pitchFamily="18" charset="0"/>
                <a:cs typeface="Times New Roman" panose="02020603050405020304" pitchFamily="18" charset="0"/>
              </a:rPr>
              <a:t>rau</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Chiều </a:t>
            </a:r>
            <a:r>
              <a:rPr lang="vi-VN" sz="2100">
                <a:latin typeface="UTM Avo" panose="02040603050506020204" pitchFamily="18" charset="0"/>
                <a:cs typeface="Times New Roman" panose="02020603050405020304" pitchFamily="18" charset="0"/>
              </a:rPr>
              <a:t>cao nguyên ngõ rộng ra bát </a:t>
            </a:r>
            <a:r>
              <a:rPr lang="vi-VN" sz="2100" smtClean="0">
                <a:latin typeface="UTM Avo" panose="02040603050506020204" pitchFamily="18" charset="0"/>
                <a:cs typeface="Times New Roman" panose="02020603050405020304" pitchFamily="18" charset="0"/>
              </a:rPr>
              <a:t>ngát</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Giọng </a:t>
            </a:r>
            <a:r>
              <a:rPr lang="vi-VN" sz="2100">
                <a:latin typeface="UTM Avo" panose="02040603050506020204" pitchFamily="18" charset="0"/>
                <a:cs typeface="Times New Roman" panose="02020603050405020304" pitchFamily="18" charset="0"/>
              </a:rPr>
              <a:t>hát xanh như trời thẫm trên </a:t>
            </a:r>
            <a:r>
              <a:rPr lang="vi-VN" sz="2100" smtClean="0">
                <a:latin typeface="UTM Avo" panose="02040603050506020204" pitchFamily="18" charset="0"/>
                <a:cs typeface="Times New Roman" panose="02020603050405020304" pitchFamily="18" charset="0"/>
              </a:rPr>
              <a:t>đầu.</a:t>
            </a:r>
            <a:endParaRPr lang="en-US" sz="2100">
              <a:latin typeface="UTM Avo" panose="02040603050506020204" pitchFamily="18" charset="0"/>
              <a:cs typeface="Times New Roman" panose="02020603050405020304" pitchFamily="18" charset="0"/>
            </a:endParaRPr>
          </a:p>
        </p:txBody>
      </p:sp>
      <p:sp>
        <p:nvSpPr>
          <p:cNvPr id="1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1795119" y="3213829"/>
            <a:ext cx="8604448"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ctr" eaLnBrk="1" hangingPunct="1">
              <a:spcBef>
                <a:spcPts val="1350"/>
              </a:spcBef>
              <a:defRPr/>
            </a:pPr>
            <a:r>
              <a:rPr lang="vi-VN" sz="2100">
                <a:latin typeface="UTM Avo" panose="02040603050506020204" pitchFamily="18" charset="0"/>
                <a:cs typeface="Times New Roman" panose="02020603050405020304" pitchFamily="18" charset="0"/>
              </a:rPr>
              <a:t>             Dân tị nạn khỏi sống trong lều </a:t>
            </a:r>
            <a:r>
              <a:rPr lang="vi-VN" sz="2100" smtClean="0">
                <a:latin typeface="UTM Avo" panose="02040603050506020204" pitchFamily="18" charset="0"/>
                <a:cs typeface="Times New Roman" panose="02020603050405020304" pitchFamily="18" charset="0"/>
              </a:rPr>
              <a:t>trại</a:t>
            </a:r>
          </a:p>
          <a:p>
            <a:pPr indent="457200" algn="ctr" eaLnBrk="1" hangingPunct="1">
              <a:spcBef>
                <a:spcPts val="1350"/>
              </a:spcBef>
              <a:defRPr/>
            </a:pPr>
            <a:r>
              <a:rPr lang="vi-VN" sz="2100" smtClean="0">
                <a:latin typeface="UTM Avo" panose="02040603050506020204" pitchFamily="18" charset="0"/>
                <a:cs typeface="Times New Roman" panose="02020603050405020304" pitchFamily="18" charset="0"/>
              </a:rPr>
              <a:t>               Bao </a:t>
            </a:r>
            <a:r>
              <a:rPr lang="vi-VN" sz="2100">
                <a:latin typeface="UTM Avo" panose="02040603050506020204" pitchFamily="18" charset="0"/>
                <a:cs typeface="Times New Roman" panose="02020603050405020304" pitchFamily="18" charset="0"/>
              </a:rPr>
              <a:t>dây nhà, cũng đồng đội, cô </a:t>
            </a:r>
            <a:r>
              <a:rPr lang="vi-VN" sz="2100" smtClean="0">
                <a:latin typeface="UTM Avo" panose="02040603050506020204" pitchFamily="18" charset="0"/>
                <a:cs typeface="Times New Roman" panose="02020603050405020304" pitchFamily="18" charset="0"/>
              </a:rPr>
              <a:t>xây</a:t>
            </a:r>
          </a:p>
          <a:p>
            <a:pPr indent="457200" algn="ctr" eaLnBrk="1" hangingPunct="1">
              <a:spcBef>
                <a:spcPts val="1350"/>
              </a:spcBef>
              <a:defRPr/>
            </a:pPr>
            <a:r>
              <a:rPr lang="vi-VN" sz="2100" smtClean="0">
                <a:latin typeface="UTM Avo" panose="02040603050506020204" pitchFamily="18" charset="0"/>
                <a:cs typeface="Times New Roman" panose="02020603050405020304" pitchFamily="18" charset="0"/>
              </a:rPr>
              <a:t>                   Nhiều </a:t>
            </a:r>
            <a:r>
              <a:rPr lang="vi-VN" sz="2100">
                <a:latin typeface="UTM Avo" panose="02040603050506020204" pitchFamily="18" charset="0"/>
                <a:cs typeface="Times New Roman" panose="02020603050405020304" pitchFamily="18" charset="0"/>
              </a:rPr>
              <a:t>mảnh vườn đã trổ vàng hoa </a:t>
            </a:r>
            <a:r>
              <a:rPr lang="vi-VN" sz="2100" smtClean="0">
                <a:latin typeface="UTM Avo" panose="02040603050506020204" pitchFamily="18" charset="0"/>
                <a:cs typeface="Times New Roman" panose="02020603050405020304" pitchFamily="18" charset="0"/>
              </a:rPr>
              <a:t>cải</a:t>
            </a:r>
          </a:p>
          <a:p>
            <a:pPr indent="457200" algn="ctr" eaLnBrk="1" hangingPunct="1">
              <a:spcBef>
                <a:spcPts val="1350"/>
              </a:spcBef>
              <a:defRPr/>
            </a:pPr>
            <a:r>
              <a:rPr lang="vi-VN" sz="2100" smtClean="0">
                <a:latin typeface="UTM Avo" panose="02040603050506020204" pitchFamily="18" charset="0"/>
                <a:cs typeface="Times New Roman" panose="02020603050405020304" pitchFamily="18" charset="0"/>
              </a:rPr>
              <a:t>            Bên </a:t>
            </a:r>
            <a:r>
              <a:rPr lang="vi-VN" sz="2100">
                <a:latin typeface="UTM Avo" panose="02040603050506020204" pitchFamily="18" charset="0"/>
                <a:cs typeface="Times New Roman" panose="02020603050405020304" pitchFamily="18" charset="0"/>
              </a:rPr>
              <a:t>tiếng cười của lũ trẻ </a:t>
            </a:r>
            <a:r>
              <a:rPr lang="vi-VN" sz="2100" smtClean="0">
                <a:latin typeface="UTM Avo" panose="02040603050506020204" pitchFamily="18" charset="0"/>
                <a:cs typeface="Times New Roman" panose="02020603050405020304" pitchFamily="18" charset="0"/>
              </a:rPr>
              <a:t>thơ ngây</a:t>
            </a:r>
            <a:endParaRPr lang="en-US" sz="2100">
              <a:latin typeface="UTM Avo" panose="02040603050506020204" pitchFamily="18" charset="0"/>
              <a:cs typeface="Times New Roman" panose="02020603050405020304" pitchFamily="18" charset="0"/>
            </a:endParaRPr>
          </a:p>
        </p:txBody>
      </p:sp>
      <p:sp>
        <p:nvSpPr>
          <p:cNvPr id="17"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4566681" y="5190093"/>
            <a:ext cx="5038809" cy="53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800">
                <a:latin typeface="UTM Avo" panose="02040603050506020204" pitchFamily="18" charset="0"/>
                <a:cs typeface="Times New Roman" panose="02020603050405020304" pitchFamily="18" charset="0"/>
              </a:rPr>
              <a:t>HOÀI </a:t>
            </a:r>
            <a:r>
              <a:rPr lang="en-US" sz="2800" smtClean="0">
                <a:latin typeface="UTM Avo" panose="02040603050506020204" pitchFamily="18" charset="0"/>
                <a:cs typeface="Times New Roman" panose="02020603050405020304" pitchFamily="18" charset="0"/>
              </a:rPr>
              <a:t>KHÁNH</a:t>
            </a:r>
            <a:endParaRPr lang="en-US" sz="28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811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429292" y="755162"/>
            <a:ext cx="6572924"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2800" smtClean="0">
                <a:solidFill>
                  <a:srgbClr val="FF0000"/>
                </a:solidFill>
                <a:latin typeface="UTM Avo" panose="02040603050506020204" pitchFamily="18" charset="0"/>
                <a:cs typeface="Times New Roman" panose="02020603050405020304" pitchFamily="18" charset="0"/>
              </a:rPr>
              <a:t>mũ nồi xanh</a:t>
            </a:r>
            <a:r>
              <a:rPr lang="en-US" sz="2800" smtClean="0">
                <a:latin typeface="UTM Avo" panose="02040603050506020204" pitchFamily="18" charset="0"/>
                <a:cs typeface="Times New Roman" panose="02020603050405020304" pitchFamily="18" charset="0"/>
              </a:rPr>
              <a:t>: mũ của Lực lượng gìn giữ hoà bình Liên hợp quốc</a:t>
            </a:r>
            <a:endParaRPr lang="en-US" sz="2800">
              <a:latin typeface="UTM Avo" panose="02040603050506020204" pitchFamily="18" charset="0"/>
              <a:cs typeface="Times New Roman" panose="02020603050405020304" pitchFamily="18" charset="0"/>
            </a:endParaRPr>
          </a:p>
        </p:txBody>
      </p:sp>
      <p:sp>
        <p:nvSpPr>
          <p:cNvPr id="11"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1156" y="1880348"/>
            <a:ext cx="9133736"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2800" smtClean="0">
                <a:solidFill>
                  <a:srgbClr val="FF0000"/>
                </a:solidFill>
                <a:latin typeface="UTM Avo" panose="02040603050506020204" pitchFamily="18" charset="0"/>
                <a:cs typeface="Times New Roman" panose="02020603050405020304" pitchFamily="18" charset="0"/>
              </a:rPr>
              <a:t>Trung Phi: </a:t>
            </a:r>
            <a:r>
              <a:rPr lang="en-US" sz="2800" smtClean="0">
                <a:latin typeface="UTM Avo" panose="02040603050506020204" pitchFamily="18" charset="0"/>
                <a:cs typeface="Times New Roman" panose="02020603050405020304" pitchFamily="18" charset="0"/>
              </a:rPr>
              <a:t>quốc gia châu Phi, có thủ đô là Bang-ghi, sử dụng tiếng Pháp làm ngôn ngữ quốc gia</a:t>
            </a:r>
            <a:endParaRPr lang="en-US" sz="2800">
              <a:latin typeface="UTM Avo" panose="02040603050506020204" pitchFamily="18" charset="0"/>
              <a:cs typeface="Times New Roman" panose="02020603050405020304" pitchFamily="18" charset="0"/>
            </a:endParaRPr>
          </a:p>
        </p:txBody>
      </p:sp>
      <p:sp>
        <p:nvSpPr>
          <p:cNvPr id="13" name="Text Box 14">
            <a:extLst>
              <a:ext uri="{FF2B5EF4-FFF2-40B4-BE49-F238E27FC236}">
                <a16:creationId xmlns="" xmlns:a16="http://schemas.microsoft.com/office/drawing/2014/main" id="{77B366D3-54A0-050D-587D-CC060BC6E398}"/>
              </a:ext>
            </a:extLst>
          </p:cNvPr>
          <p:cNvSpPr txBox="1">
            <a:spLocks noChangeArrowheads="1"/>
          </p:cNvSpPr>
          <p:nvPr/>
        </p:nvSpPr>
        <p:spPr bwMode="auto">
          <a:xfrm>
            <a:off x="4623" y="3986866"/>
            <a:ext cx="9171405"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2800" smtClean="0">
                <a:solidFill>
                  <a:srgbClr val="FF0000"/>
                </a:solidFill>
                <a:latin typeface="UTM Avo" panose="02040603050506020204" pitchFamily="18" charset="0"/>
                <a:cs typeface="Times New Roman" panose="02020603050405020304" pitchFamily="18" charset="0"/>
              </a:rPr>
              <a:t>Trống cơm khéo vỗ nên bông: </a:t>
            </a:r>
            <a:r>
              <a:rPr lang="en-US" sz="2800" smtClean="0">
                <a:latin typeface="UTM Avo" panose="02040603050506020204" pitchFamily="18" charset="0"/>
                <a:cs typeface="Times New Roman" panose="02020603050405020304" pitchFamily="18" charset="0"/>
              </a:rPr>
              <a:t>lời của một bài dân ca nổi tiếng ở Việt Nam</a:t>
            </a:r>
            <a:endParaRPr lang="en-US" sz="2800">
              <a:latin typeface="UTM Avo" panose="02040603050506020204" pitchFamily="18" charset="0"/>
              <a:cs typeface="Times New Roman" panose="02020603050405020304" pitchFamily="18" charset="0"/>
            </a:endParaRPr>
          </a:p>
        </p:txBody>
      </p:sp>
      <p:sp>
        <p:nvSpPr>
          <p:cNvPr id="14" name="Text Box 14">
            <a:extLst>
              <a:ext uri="{FF2B5EF4-FFF2-40B4-BE49-F238E27FC236}">
                <a16:creationId xmlns="" xmlns:a16="http://schemas.microsoft.com/office/drawing/2014/main" id="{81F66BA6-9A65-E388-D53E-F55306E264DC}"/>
              </a:ext>
            </a:extLst>
          </p:cNvPr>
          <p:cNvSpPr txBox="1">
            <a:spLocks noChangeArrowheads="1"/>
          </p:cNvSpPr>
          <p:nvPr/>
        </p:nvSpPr>
        <p:spPr bwMode="auto">
          <a:xfrm>
            <a:off x="-9108" y="2996952"/>
            <a:ext cx="9134893"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350"/>
              </a:spcBef>
              <a:defRPr/>
            </a:pPr>
            <a:r>
              <a:rPr lang="en-US" sz="2800" smtClean="0">
                <a:solidFill>
                  <a:srgbClr val="FF0000"/>
                </a:solidFill>
                <a:latin typeface="UTM Avo" panose="02040603050506020204" pitchFamily="18" charset="0"/>
                <a:cs typeface="Times New Roman" panose="02020603050405020304" pitchFamily="18" charset="0"/>
              </a:rPr>
              <a:t>Dân ca quan họ:</a:t>
            </a:r>
            <a:r>
              <a:rPr lang="en-US" sz="2800" smtClean="0">
                <a:latin typeface="UTM Avo" panose="02040603050506020204" pitchFamily="18" charset="0"/>
                <a:cs typeface="Times New Roman" panose="02020603050405020304" pitchFamily="18" charset="0"/>
              </a:rPr>
              <a:t>lối hát dân gian của Việt Nam, bắt nguồn từ tỉnh Bắc Ninh.</a:t>
            </a:r>
            <a:endParaRPr lang="en-US" sz="2800">
              <a:solidFill>
                <a:srgbClr val="FF0000"/>
              </a:solidFill>
              <a:latin typeface="UTM Avo" panose="02040603050506020204" pitchFamily="18" charset="0"/>
              <a:cs typeface="Times New Roman" panose="02020603050405020304"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8" y="0"/>
            <a:ext cx="2438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4">
            <a:extLst>
              <a:ext uri="{FF2B5EF4-FFF2-40B4-BE49-F238E27FC236}">
                <a16:creationId xmlns="" xmlns:a16="http://schemas.microsoft.com/office/drawing/2014/main" id="{81F66BA6-9A65-E388-D53E-F55306E264DC}"/>
              </a:ext>
            </a:extLst>
          </p:cNvPr>
          <p:cNvSpPr txBox="1">
            <a:spLocks noChangeArrowheads="1"/>
          </p:cNvSpPr>
          <p:nvPr/>
        </p:nvSpPr>
        <p:spPr bwMode="auto">
          <a:xfrm>
            <a:off x="-9109" y="4957358"/>
            <a:ext cx="9134893"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2800" smtClean="0">
                <a:solidFill>
                  <a:srgbClr val="FF0000"/>
                </a:solidFill>
                <a:latin typeface="UTM Avo" panose="02040603050506020204" pitchFamily="18" charset="0"/>
                <a:cs typeface="Times New Roman" panose="02020603050405020304" pitchFamily="18" charset="0"/>
              </a:rPr>
              <a:t>Dân ca tị nạn: </a:t>
            </a:r>
            <a:r>
              <a:rPr lang="en-US" sz="2800" smtClean="0">
                <a:latin typeface="UTM Avo" panose="02040603050506020204" pitchFamily="18" charset="0"/>
                <a:cs typeface="Times New Roman" panose="02020603050405020304" pitchFamily="18" charset="0"/>
              </a:rPr>
              <a:t>người dân phải rời quê hương để tránh nơi nguy hiểm.</a:t>
            </a:r>
            <a:endParaRPr lang="en-US" sz="2800">
              <a:solidFill>
                <a:srgbClr val="FF0000"/>
              </a:solidFill>
              <a:latin typeface="UTM Avo" panose="02040603050506020204" pitchFamily="18" charset="0"/>
              <a:cs typeface="Times New Roman" panose="02020603050405020304" pitchFamily="18" charset="0"/>
            </a:endParaRPr>
          </a:p>
        </p:txBody>
      </p:sp>
      <p:pic>
        <p:nvPicPr>
          <p:cNvPr id="2" name="CÂY TRÚC XINH - THU THỦY (ĐẠO DIỄN VĂN HỒNG- QP_ ANH TUẤN-TRÁC ĐẠT) _ Dân Ca Quan Họ Bắc N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08085" y="3210261"/>
            <a:ext cx="364232" cy="204881"/>
          </a:xfrm>
          <a:prstGeom prst="rect">
            <a:avLst/>
          </a:prstGeom>
        </p:spPr>
      </p:pic>
      <p:sp>
        <p:nvSpPr>
          <p:cNvPr id="15"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771800" y="107534"/>
            <a:ext cx="5038809"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Giải nghĩa từ</a:t>
            </a:r>
            <a:endParaRPr lang="en-US" sz="4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8820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childTnLst>
        </p:cTn>
      </p:par>
    </p:tnLst>
    <p:bldLst>
      <p:bldP spid="10" grpId="0"/>
      <p:bldP spid="11" grpId="0"/>
      <p:bldP spid="13" grpId="0"/>
      <p:bldP spid="1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 y="1"/>
            <a:ext cx="9144000" cy="6857999"/>
          </a:xfrm>
          <a:prstGeom prst="rect">
            <a:avLst/>
          </a:prstGeom>
          <a:noFill/>
          <a:ln>
            <a:noFill/>
          </a:ln>
        </p:spPr>
      </p:pic>
      <p:sp>
        <p:nvSpPr>
          <p:cNvPr id="4"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196611" y="116632"/>
            <a:ext cx="5038809"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Cô gái mũ </a:t>
            </a:r>
            <a:r>
              <a:rPr lang="en-US" sz="4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nồi xanh</a:t>
            </a:r>
            <a:endParaRPr lang="en-US" sz="4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69478" y="839234"/>
            <a:ext cx="9086245" cy="5040560"/>
          </a:xfrm>
          <a:prstGeom prst="roundRect">
            <a:avLst>
              <a:gd name="adj" fmla="val 1219"/>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mtClean="0"/>
              <a:t>HOÀI KHÁNHXem thêm tại: https://loigiaihay.com/co-gai-mu-noi-xanh-trang-109-sgk-tieng-viet-lop-5-tap-2-canh-dieu-a161905.html</a:t>
            </a:r>
            <a:endParaRPr lang="vi-VN"/>
          </a:p>
        </p:txBody>
      </p:sp>
      <p:sp>
        <p:nvSpPr>
          <p:cNvPr id="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772323"/>
            <a:ext cx="4716016"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100">
                <a:latin typeface="UTM Avo" panose="02040603050506020204" pitchFamily="18" charset="0"/>
                <a:cs typeface="Times New Roman" panose="02020603050405020304" pitchFamily="18" charset="0"/>
              </a:rPr>
              <a:t>Đất Trung Phi chưa sạch mùi thuốc </a:t>
            </a:r>
            <a:r>
              <a:rPr lang="vi-VN" sz="2100" smtClean="0">
                <a:latin typeface="UTM Avo" panose="02040603050506020204" pitchFamily="18" charset="0"/>
                <a:cs typeface="Times New Roman" panose="02020603050405020304" pitchFamily="18" charset="0"/>
              </a:rPr>
              <a:t>pháo           </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Thấp thoáng </a:t>
            </a:r>
            <a:r>
              <a:rPr lang="vi-VN" sz="2100">
                <a:latin typeface="UTM Avo" panose="02040603050506020204" pitchFamily="18" charset="0"/>
                <a:cs typeface="Times New Roman" panose="02020603050405020304" pitchFamily="18" charset="0"/>
              </a:rPr>
              <a:t>người thiếu nữ mũ </a:t>
            </a:r>
            <a:r>
              <a:rPr lang="vi-VN" sz="2100" smtClean="0">
                <a:latin typeface="UTM Avo" panose="02040603050506020204" pitchFamily="18" charset="0"/>
                <a:cs typeface="Times New Roman" panose="02020603050405020304" pitchFamily="18" charset="0"/>
              </a:rPr>
              <a:t>nồi xanh.</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Nắng </a:t>
            </a:r>
            <a:r>
              <a:rPr lang="vi-VN" sz="2100">
                <a:latin typeface="UTM Avo" panose="02040603050506020204" pitchFamily="18" charset="0"/>
                <a:cs typeface="Times New Roman" panose="02020603050405020304" pitchFamily="18" charset="0"/>
              </a:rPr>
              <a:t>như bướm bay dập </a:t>
            </a:r>
            <a:r>
              <a:rPr lang="vi-VN" sz="2100" smtClean="0">
                <a:latin typeface="UTM Avo" panose="02040603050506020204" pitchFamily="18" charset="0"/>
                <a:cs typeface="Times New Roman" panose="02020603050405020304" pitchFamily="18" charset="0"/>
              </a:rPr>
              <a:t>dờn </a:t>
            </a:r>
            <a:r>
              <a:rPr lang="vi-VN" sz="2100">
                <a:latin typeface="UTM Avo" panose="02040603050506020204" pitchFamily="18" charset="0"/>
                <a:cs typeface="Times New Roman" panose="02020603050405020304" pitchFamily="18" charset="0"/>
              </a:rPr>
              <a:t>vai </a:t>
            </a:r>
            <a:r>
              <a:rPr lang="vi-VN" sz="2100" smtClean="0">
                <a:latin typeface="UTM Avo" panose="02040603050506020204" pitchFamily="18" charset="0"/>
                <a:cs typeface="Times New Roman" panose="02020603050405020304" pitchFamily="18" charset="0"/>
              </a:rPr>
              <a:t>áo</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Cùng </a:t>
            </a:r>
            <a:r>
              <a:rPr lang="vi-VN" sz="2100">
                <a:latin typeface="UTM Avo" panose="02040603050506020204" pitchFamily="18" charset="0"/>
                <a:cs typeface="Times New Roman" panose="02020603050405020304" pitchFamily="18" charset="0"/>
              </a:rPr>
              <a:t>nô đùa hệt đám trẻ vây </a:t>
            </a:r>
            <a:r>
              <a:rPr lang="vi-VN" sz="2100" smtClean="0">
                <a:latin typeface="UTM Avo" panose="02040603050506020204" pitchFamily="18" charset="0"/>
                <a:cs typeface="Times New Roman" panose="02020603050405020304" pitchFamily="18" charset="0"/>
              </a:rPr>
              <a:t>quanh.</a:t>
            </a:r>
            <a:endParaRPr lang="en-US" sz="2100">
              <a:latin typeface="UTM Avo" panose="02040603050506020204" pitchFamily="18" charset="0"/>
              <a:cs typeface="Times New Roman" panose="02020603050405020304" pitchFamily="18" charset="0"/>
            </a:endParaRPr>
          </a:p>
        </p:txBody>
      </p:sp>
      <p:sp>
        <p:nvSpPr>
          <p:cNvPr id="7"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196752" y="3250105"/>
            <a:ext cx="8604448"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100">
                <a:latin typeface="UTM Avo" panose="02040603050506020204" pitchFamily="18" charset="0"/>
                <a:cs typeface="Times New Roman" panose="02020603050405020304" pitchFamily="18" charset="0"/>
              </a:rPr>
              <a:t>Cô dạy hát bài dân ca quan </a:t>
            </a:r>
            <a:r>
              <a:rPr lang="vi-VN" sz="2100" smtClean="0">
                <a:latin typeface="UTM Avo" panose="02040603050506020204" pitchFamily="18" charset="0"/>
                <a:cs typeface="Times New Roman" panose="02020603050405020304" pitchFamily="18" charset="0"/>
              </a:rPr>
              <a:t>họ</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Cái </a:t>
            </a:r>
            <a:r>
              <a:rPr lang="vi-VN" sz="2100">
                <a:latin typeface="UTM Avo" panose="02040603050506020204" pitchFamily="18" charset="0"/>
                <a:cs typeface="Times New Roman" panose="02020603050405020304" pitchFamily="18" charset="0"/>
              </a:rPr>
              <a:t>trống cơm ai khéo vỗ nên </a:t>
            </a:r>
            <a:r>
              <a:rPr lang="vi-VN" sz="2100" smtClean="0">
                <a:latin typeface="UTM Avo" panose="02040603050506020204" pitchFamily="18" charset="0"/>
                <a:cs typeface="Times New Roman" panose="02020603050405020304" pitchFamily="18" charset="0"/>
              </a:rPr>
              <a:t>bông</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Trẻ </a:t>
            </a:r>
            <a:r>
              <a:rPr lang="vi-VN" sz="2100">
                <a:latin typeface="UTM Avo" panose="02040603050506020204" pitchFamily="18" charset="0"/>
                <a:cs typeface="Times New Roman" panose="02020603050405020304" pitchFamily="18" charset="0"/>
              </a:rPr>
              <a:t>da đen nối vòng tay reo </a:t>
            </a:r>
            <a:r>
              <a:rPr lang="vi-VN" sz="2100" smtClean="0">
                <a:latin typeface="UTM Avo" panose="02040603050506020204" pitchFamily="18" charset="0"/>
                <a:cs typeface="Times New Roman" panose="02020603050405020304" pitchFamily="18" charset="0"/>
              </a:rPr>
              <a:t>múa</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Cả </a:t>
            </a:r>
            <a:r>
              <a:rPr lang="vi-VN" sz="2100">
                <a:latin typeface="UTM Avo" panose="02040603050506020204" pitchFamily="18" charset="0"/>
                <a:cs typeface="Times New Roman" panose="02020603050405020304" pitchFamily="18" charset="0"/>
              </a:rPr>
              <a:t>lưng đối vui nhộn gió bờ </a:t>
            </a:r>
            <a:r>
              <a:rPr lang="vi-VN" sz="2100" smtClean="0">
                <a:latin typeface="UTM Avo" panose="02040603050506020204" pitchFamily="18" charset="0"/>
                <a:cs typeface="Times New Roman" panose="02020603050405020304" pitchFamily="18" charset="0"/>
              </a:rPr>
              <a:t>sông.</a:t>
            </a:r>
            <a:endParaRPr lang="en-US" sz="2100">
              <a:latin typeface="UTM Avo" panose="02040603050506020204" pitchFamily="18" charset="0"/>
              <a:cs typeface="Times New Roman" panose="02020603050405020304" pitchFamily="18" charset="0"/>
            </a:endParaRPr>
          </a:p>
        </p:txBody>
      </p:sp>
      <p:cxnSp>
        <p:nvCxnSpPr>
          <p:cNvPr id="9" name="Straight Connector 8"/>
          <p:cNvCxnSpPr/>
          <p:nvPr/>
        </p:nvCxnSpPr>
        <p:spPr>
          <a:xfrm>
            <a:off x="4644009" y="840902"/>
            <a:ext cx="0" cy="5108377"/>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13"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2627784" y="772323"/>
            <a:ext cx="8604448"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100" smtClean="0">
                <a:latin typeface="UTM Avo" panose="02040603050506020204" pitchFamily="18" charset="0"/>
                <a:cs typeface="Times New Roman" panose="02020603050405020304" pitchFamily="18" charset="0"/>
              </a:rPr>
              <a:t>Lời </a:t>
            </a:r>
            <a:r>
              <a:rPr lang="vi-VN" sz="2100">
                <a:latin typeface="UTM Avo" panose="02040603050506020204" pitchFamily="18" charset="0"/>
                <a:cs typeface="Times New Roman" panose="02020603050405020304" pitchFamily="18" charset="0"/>
              </a:rPr>
              <a:t>ca Việt cô dịch sang tiếng </a:t>
            </a:r>
            <a:r>
              <a:rPr lang="vi-VN" sz="2100" smtClean="0">
                <a:latin typeface="UTM Avo" panose="02040603050506020204" pitchFamily="18" charset="0"/>
                <a:cs typeface="Times New Roman" panose="02020603050405020304" pitchFamily="18" charset="0"/>
              </a:rPr>
              <a:t>Pháp</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Sau </a:t>
            </a:r>
            <a:r>
              <a:rPr lang="vi-VN" sz="2100">
                <a:latin typeface="UTM Avo" panose="02040603050506020204" pitchFamily="18" charset="0"/>
                <a:cs typeface="Times New Roman" panose="02020603050405020304" pitchFamily="18" charset="0"/>
              </a:rPr>
              <a:t>những ngày hướng dẫn trẻ trồng </a:t>
            </a:r>
            <a:r>
              <a:rPr lang="vi-VN" sz="2100" smtClean="0">
                <a:latin typeface="UTM Avo" panose="02040603050506020204" pitchFamily="18" charset="0"/>
                <a:cs typeface="Times New Roman" panose="02020603050405020304" pitchFamily="18" charset="0"/>
              </a:rPr>
              <a:t>rau</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Chiều </a:t>
            </a:r>
            <a:r>
              <a:rPr lang="vi-VN" sz="2100">
                <a:latin typeface="UTM Avo" panose="02040603050506020204" pitchFamily="18" charset="0"/>
                <a:cs typeface="Times New Roman" panose="02020603050405020304" pitchFamily="18" charset="0"/>
              </a:rPr>
              <a:t>cao nguyên </a:t>
            </a:r>
            <a:r>
              <a:rPr lang="vi-VN" sz="2100" smtClean="0">
                <a:latin typeface="UTM Avo" panose="02040603050506020204" pitchFamily="18" charset="0"/>
                <a:cs typeface="Times New Roman" panose="02020603050405020304" pitchFamily="18" charset="0"/>
              </a:rPr>
              <a:t>ngỡ </a:t>
            </a:r>
            <a:r>
              <a:rPr lang="vi-VN" sz="2100">
                <a:latin typeface="UTM Avo" panose="02040603050506020204" pitchFamily="18" charset="0"/>
                <a:cs typeface="Times New Roman" panose="02020603050405020304" pitchFamily="18" charset="0"/>
              </a:rPr>
              <a:t>rộng ra bát </a:t>
            </a:r>
            <a:r>
              <a:rPr lang="vi-VN" sz="2100" smtClean="0">
                <a:latin typeface="UTM Avo" panose="02040603050506020204" pitchFamily="18" charset="0"/>
                <a:cs typeface="Times New Roman" panose="02020603050405020304" pitchFamily="18" charset="0"/>
              </a:rPr>
              <a:t>ngát</a:t>
            </a:r>
          </a:p>
          <a:p>
            <a:pPr algn="ctr" eaLnBrk="1" hangingPunct="1">
              <a:spcBef>
                <a:spcPts val="1350"/>
              </a:spcBef>
              <a:defRPr/>
            </a:pPr>
            <a:r>
              <a:rPr lang="vi-VN" sz="2100" smtClean="0">
                <a:latin typeface="UTM Avo" panose="02040603050506020204" pitchFamily="18" charset="0"/>
                <a:cs typeface="Times New Roman" panose="02020603050405020304" pitchFamily="18" charset="0"/>
              </a:rPr>
              <a:t>Giọng </a:t>
            </a:r>
            <a:r>
              <a:rPr lang="vi-VN" sz="2100">
                <a:latin typeface="UTM Avo" panose="02040603050506020204" pitchFamily="18" charset="0"/>
                <a:cs typeface="Times New Roman" panose="02020603050405020304" pitchFamily="18" charset="0"/>
              </a:rPr>
              <a:t>hát xanh như trời </a:t>
            </a:r>
            <a:r>
              <a:rPr lang="vi-VN" sz="2100" smtClean="0">
                <a:latin typeface="UTM Avo" panose="02040603050506020204" pitchFamily="18" charset="0"/>
                <a:cs typeface="Times New Roman" panose="02020603050405020304" pitchFamily="18" charset="0"/>
              </a:rPr>
              <a:t>thẳm </a:t>
            </a:r>
            <a:r>
              <a:rPr lang="vi-VN" sz="2100">
                <a:latin typeface="UTM Avo" panose="02040603050506020204" pitchFamily="18" charset="0"/>
                <a:cs typeface="Times New Roman" panose="02020603050405020304" pitchFamily="18" charset="0"/>
              </a:rPr>
              <a:t>trên </a:t>
            </a:r>
            <a:r>
              <a:rPr lang="vi-VN" sz="2100" smtClean="0">
                <a:latin typeface="UTM Avo" panose="02040603050506020204" pitchFamily="18" charset="0"/>
                <a:cs typeface="Times New Roman" panose="02020603050405020304" pitchFamily="18" charset="0"/>
              </a:rPr>
              <a:t>đầu.</a:t>
            </a:r>
            <a:endParaRPr lang="en-US" sz="2100">
              <a:latin typeface="UTM Avo" panose="02040603050506020204" pitchFamily="18" charset="0"/>
              <a:cs typeface="Times New Roman" panose="02020603050405020304" pitchFamily="18" charset="0"/>
            </a:endParaRPr>
          </a:p>
        </p:txBody>
      </p:sp>
      <p:sp>
        <p:nvSpPr>
          <p:cNvPr id="1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1795119" y="3213829"/>
            <a:ext cx="8604448" cy="19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ctr" eaLnBrk="1" hangingPunct="1">
              <a:spcBef>
                <a:spcPts val="1350"/>
              </a:spcBef>
              <a:defRPr/>
            </a:pPr>
            <a:r>
              <a:rPr lang="vi-VN" sz="2100">
                <a:latin typeface="UTM Avo" panose="02040603050506020204" pitchFamily="18" charset="0"/>
                <a:cs typeface="Times New Roman" panose="02020603050405020304" pitchFamily="18" charset="0"/>
              </a:rPr>
              <a:t>             Dân tị nạn khỏi sống trong lều </a:t>
            </a:r>
            <a:r>
              <a:rPr lang="vi-VN" sz="2100" smtClean="0">
                <a:latin typeface="UTM Avo" panose="02040603050506020204" pitchFamily="18" charset="0"/>
                <a:cs typeface="Times New Roman" panose="02020603050405020304" pitchFamily="18" charset="0"/>
              </a:rPr>
              <a:t>trại</a:t>
            </a:r>
          </a:p>
          <a:p>
            <a:pPr indent="457200" algn="ctr" eaLnBrk="1" hangingPunct="1">
              <a:spcBef>
                <a:spcPts val="1350"/>
              </a:spcBef>
              <a:defRPr/>
            </a:pPr>
            <a:r>
              <a:rPr lang="vi-VN" sz="2100" smtClean="0">
                <a:latin typeface="UTM Avo" panose="02040603050506020204" pitchFamily="18" charset="0"/>
                <a:cs typeface="Times New Roman" panose="02020603050405020304" pitchFamily="18" charset="0"/>
              </a:rPr>
              <a:t>               Bao dãy </a:t>
            </a:r>
            <a:r>
              <a:rPr lang="vi-VN" sz="2100">
                <a:latin typeface="UTM Avo" panose="02040603050506020204" pitchFamily="18" charset="0"/>
                <a:cs typeface="Times New Roman" panose="02020603050405020304" pitchFamily="18" charset="0"/>
              </a:rPr>
              <a:t>nhà, </a:t>
            </a:r>
            <a:r>
              <a:rPr lang="vi-VN" sz="2100" smtClean="0">
                <a:latin typeface="UTM Avo" panose="02040603050506020204" pitchFamily="18" charset="0"/>
                <a:cs typeface="Times New Roman" panose="02020603050405020304" pitchFamily="18" charset="0"/>
              </a:rPr>
              <a:t>cùng </a:t>
            </a:r>
            <a:r>
              <a:rPr lang="vi-VN" sz="2100">
                <a:latin typeface="UTM Avo" panose="02040603050506020204" pitchFamily="18" charset="0"/>
                <a:cs typeface="Times New Roman" panose="02020603050405020304" pitchFamily="18" charset="0"/>
              </a:rPr>
              <a:t>đồng đội, cô </a:t>
            </a:r>
            <a:r>
              <a:rPr lang="vi-VN" sz="2100" smtClean="0">
                <a:latin typeface="UTM Avo" panose="02040603050506020204" pitchFamily="18" charset="0"/>
                <a:cs typeface="Times New Roman" panose="02020603050405020304" pitchFamily="18" charset="0"/>
              </a:rPr>
              <a:t>xây</a:t>
            </a:r>
          </a:p>
          <a:p>
            <a:pPr indent="457200" algn="ctr" eaLnBrk="1" hangingPunct="1">
              <a:spcBef>
                <a:spcPts val="1350"/>
              </a:spcBef>
              <a:defRPr/>
            </a:pPr>
            <a:r>
              <a:rPr lang="vi-VN" sz="2100" smtClean="0">
                <a:latin typeface="UTM Avo" panose="02040603050506020204" pitchFamily="18" charset="0"/>
                <a:cs typeface="Times New Roman" panose="02020603050405020304" pitchFamily="18" charset="0"/>
              </a:rPr>
              <a:t>                   Nhiều </a:t>
            </a:r>
            <a:r>
              <a:rPr lang="vi-VN" sz="2100">
                <a:latin typeface="UTM Avo" panose="02040603050506020204" pitchFamily="18" charset="0"/>
                <a:cs typeface="Times New Roman" panose="02020603050405020304" pitchFamily="18" charset="0"/>
              </a:rPr>
              <a:t>mảnh vườn đã trổ vàng hoa </a:t>
            </a:r>
            <a:r>
              <a:rPr lang="vi-VN" sz="2100" smtClean="0">
                <a:latin typeface="UTM Avo" panose="02040603050506020204" pitchFamily="18" charset="0"/>
                <a:cs typeface="Times New Roman" panose="02020603050405020304" pitchFamily="18" charset="0"/>
              </a:rPr>
              <a:t>cải</a:t>
            </a:r>
          </a:p>
          <a:p>
            <a:pPr indent="457200" algn="ctr" eaLnBrk="1" hangingPunct="1">
              <a:spcBef>
                <a:spcPts val="1350"/>
              </a:spcBef>
              <a:defRPr/>
            </a:pPr>
            <a:r>
              <a:rPr lang="vi-VN" sz="2100" smtClean="0">
                <a:latin typeface="UTM Avo" panose="02040603050506020204" pitchFamily="18" charset="0"/>
                <a:cs typeface="Times New Roman" panose="02020603050405020304" pitchFamily="18" charset="0"/>
              </a:rPr>
              <a:t>            Bên </a:t>
            </a:r>
            <a:r>
              <a:rPr lang="vi-VN" sz="2100">
                <a:latin typeface="UTM Avo" panose="02040603050506020204" pitchFamily="18" charset="0"/>
                <a:cs typeface="Times New Roman" panose="02020603050405020304" pitchFamily="18" charset="0"/>
              </a:rPr>
              <a:t>tiếng cười của lũ trẻ </a:t>
            </a:r>
            <a:r>
              <a:rPr lang="vi-VN" sz="2100" smtClean="0">
                <a:latin typeface="UTM Avo" panose="02040603050506020204" pitchFamily="18" charset="0"/>
                <a:cs typeface="Times New Roman" panose="02020603050405020304" pitchFamily="18" charset="0"/>
              </a:rPr>
              <a:t>thơ ngây</a:t>
            </a:r>
            <a:endParaRPr lang="en-US" sz="2100">
              <a:latin typeface="UTM Avo" panose="02040603050506020204" pitchFamily="18" charset="0"/>
              <a:cs typeface="Times New Roman" panose="02020603050405020304" pitchFamily="18" charset="0"/>
            </a:endParaRPr>
          </a:p>
        </p:txBody>
      </p:sp>
      <p:sp>
        <p:nvSpPr>
          <p:cNvPr id="17"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4566681" y="5190093"/>
            <a:ext cx="5038809" cy="53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800">
                <a:latin typeface="UTM Avo" panose="02040603050506020204" pitchFamily="18" charset="0"/>
                <a:cs typeface="Times New Roman" panose="02020603050405020304" pitchFamily="18" charset="0"/>
              </a:rPr>
              <a:t>HOÀI </a:t>
            </a:r>
            <a:r>
              <a:rPr lang="en-US" sz="2800" smtClean="0">
                <a:latin typeface="UTM Avo" panose="02040603050506020204" pitchFamily="18" charset="0"/>
                <a:cs typeface="Times New Roman" panose="02020603050405020304" pitchFamily="18" charset="0"/>
              </a:rPr>
              <a:t>KHÁNH</a:t>
            </a:r>
            <a:endParaRPr lang="en-US" sz="2800">
              <a:latin typeface="UTM Avo" panose="02040603050506020204" pitchFamily="18" charset="0"/>
              <a:cs typeface="Times New Roman" panose="02020603050405020304" pitchFamily="18" charset="0"/>
            </a:endParaRPr>
          </a:p>
        </p:txBody>
      </p:sp>
      <p:sp>
        <p:nvSpPr>
          <p:cNvPr id="12"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8001" y="116632"/>
            <a:ext cx="2043719" cy="601160"/>
          </a:xfrm>
          <a:prstGeom prst="rect">
            <a:avLst/>
          </a:prstGeom>
          <a:solidFill>
            <a:srgbClr val="92D050"/>
          </a:solidFill>
          <a:ln>
            <a:solidFill>
              <a:srgbClr val="00B0F0"/>
            </a:solid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200" b="1" smtClean="0">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Chia đoạn</a:t>
            </a:r>
            <a:endParaRPr lang="en-US" sz="3200" b="1">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cxnSp>
        <p:nvCxnSpPr>
          <p:cNvPr id="10" name="Straight Connector 9"/>
          <p:cNvCxnSpPr/>
          <p:nvPr/>
        </p:nvCxnSpPr>
        <p:spPr>
          <a:xfrm>
            <a:off x="69478" y="840903"/>
            <a:ext cx="0" cy="18714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11" name="Oval 10"/>
          <p:cNvSpPr/>
          <p:nvPr/>
        </p:nvSpPr>
        <p:spPr>
          <a:xfrm>
            <a:off x="69478" y="1916832"/>
            <a:ext cx="326058" cy="432048"/>
          </a:xfrm>
          <a:prstGeom prst="ellipse">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mtClean="0"/>
              <a:t>1</a:t>
            </a:r>
            <a:endParaRPr lang="vi-VN"/>
          </a:p>
        </p:txBody>
      </p:sp>
      <p:cxnSp>
        <p:nvCxnSpPr>
          <p:cNvPr id="18" name="Straight Connector 17"/>
          <p:cNvCxnSpPr/>
          <p:nvPr/>
        </p:nvCxnSpPr>
        <p:spPr>
          <a:xfrm>
            <a:off x="80341" y="3282409"/>
            <a:ext cx="0" cy="18714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19" name="Oval 18"/>
          <p:cNvSpPr/>
          <p:nvPr/>
        </p:nvSpPr>
        <p:spPr>
          <a:xfrm>
            <a:off x="42983" y="4183823"/>
            <a:ext cx="326058" cy="432048"/>
          </a:xfrm>
          <a:prstGeom prst="ellipse">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t>2</a:t>
            </a:r>
            <a:endParaRPr lang="vi-VN"/>
          </a:p>
        </p:txBody>
      </p:sp>
      <p:cxnSp>
        <p:nvCxnSpPr>
          <p:cNvPr id="20" name="Straight Connector 19"/>
          <p:cNvCxnSpPr/>
          <p:nvPr/>
        </p:nvCxnSpPr>
        <p:spPr>
          <a:xfrm>
            <a:off x="4716016" y="840903"/>
            <a:ext cx="0" cy="18714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Oval 20"/>
          <p:cNvSpPr/>
          <p:nvPr/>
        </p:nvSpPr>
        <p:spPr>
          <a:xfrm>
            <a:off x="4644008" y="856319"/>
            <a:ext cx="326058" cy="432048"/>
          </a:xfrm>
          <a:prstGeom prst="ellipse">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mtClean="0"/>
              <a:t>3</a:t>
            </a:r>
            <a:endParaRPr lang="vi-VN"/>
          </a:p>
        </p:txBody>
      </p:sp>
      <p:cxnSp>
        <p:nvCxnSpPr>
          <p:cNvPr id="22" name="Straight Connector 21"/>
          <p:cNvCxnSpPr/>
          <p:nvPr/>
        </p:nvCxnSpPr>
        <p:spPr>
          <a:xfrm>
            <a:off x="4716016" y="3285784"/>
            <a:ext cx="0" cy="18714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3" name="Oval 22"/>
          <p:cNvSpPr/>
          <p:nvPr/>
        </p:nvSpPr>
        <p:spPr>
          <a:xfrm>
            <a:off x="4644008" y="4005064"/>
            <a:ext cx="326058" cy="432048"/>
          </a:xfrm>
          <a:prstGeom prst="ellipse">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t>4</a:t>
            </a:r>
            <a:endParaRPr lang="vi-VN"/>
          </a:p>
        </p:txBody>
      </p:sp>
      <p:sp>
        <p:nvSpPr>
          <p:cNvPr id="24"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80341" y="6140823"/>
            <a:ext cx="3338988" cy="601160"/>
          </a:xfrm>
          <a:prstGeom prst="rect">
            <a:avLst/>
          </a:prstGeom>
          <a:solidFill>
            <a:srgbClr val="92D050"/>
          </a:solidFill>
          <a:ln>
            <a:solidFill>
              <a:srgbClr val="00B0F0"/>
            </a:solid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200" b="1" smtClean="0">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đọc đoạn</a:t>
            </a:r>
            <a:endParaRPr lang="en-US" sz="3200" b="1">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25"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80341" y="6127031"/>
            <a:ext cx="3338988" cy="601160"/>
          </a:xfrm>
          <a:prstGeom prst="rect">
            <a:avLst/>
          </a:prstGeom>
          <a:solidFill>
            <a:srgbClr val="92D050"/>
          </a:solidFill>
          <a:ln>
            <a:solidFill>
              <a:srgbClr val="00B0F0"/>
            </a:solid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200" b="1" smtClean="0">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 toàn bài</a:t>
            </a:r>
            <a:endParaRPr lang="en-US" sz="3200" b="1">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cxnSp>
        <p:nvCxnSpPr>
          <p:cNvPr id="15" name="Straight Connector 14"/>
          <p:cNvCxnSpPr/>
          <p:nvPr/>
        </p:nvCxnSpPr>
        <p:spPr>
          <a:xfrm>
            <a:off x="206012" y="1700808"/>
            <a:ext cx="1197636"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7" name="Straight Connector 26"/>
          <p:cNvCxnSpPr/>
          <p:nvPr/>
        </p:nvCxnSpPr>
        <p:spPr>
          <a:xfrm>
            <a:off x="2627784" y="2132856"/>
            <a:ext cx="962600"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a:off x="3151513" y="2636912"/>
            <a:ext cx="1060447"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2" name="Straight Connector 31"/>
          <p:cNvCxnSpPr/>
          <p:nvPr/>
        </p:nvCxnSpPr>
        <p:spPr>
          <a:xfrm>
            <a:off x="2051720" y="4136187"/>
            <a:ext cx="962600"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1993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out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outVertic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outVertical)">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up)">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outVertical)">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left)">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left)">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wipe(left)">
                                      <p:cBhvr>
                                        <p:cTn id="106" dur="500"/>
                                        <p:tgtEl>
                                          <p:spTgt spid="32"/>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additive="base">
                                        <p:cTn id="111" dur="500" fill="hold"/>
                                        <p:tgtEl>
                                          <p:spTgt spid="25"/>
                                        </p:tgtEl>
                                        <p:attrNameLst>
                                          <p:attrName>ppt_x</p:attrName>
                                        </p:attrNameLst>
                                      </p:cBhvr>
                                      <p:tavLst>
                                        <p:tav tm="0">
                                          <p:val>
                                            <p:strVal val="#ppt_x"/>
                                          </p:val>
                                        </p:tav>
                                        <p:tav tm="100000">
                                          <p:val>
                                            <p:strVal val="#ppt_x"/>
                                          </p:val>
                                        </p:tav>
                                      </p:tavLst>
                                    </p:anim>
                                    <p:anim calcmode="lin" valueType="num">
                                      <p:cBhvr additive="base">
                                        <p:cTn id="1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6" grpId="0"/>
      <p:bldP spid="17" grpId="0"/>
      <p:bldP spid="12" grpId="0" animBg="1"/>
      <p:bldP spid="11" grpId="0" animBg="1"/>
      <p:bldP spid="19" grpId="0" animBg="1"/>
      <p:bldP spid="21"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1259632" y="-27384"/>
            <a:ext cx="7848872" cy="177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1" name="Freeform 10"/>
          <p:cNvSpPr/>
          <p:nvPr/>
        </p:nvSpPr>
        <p:spPr>
          <a:xfrm>
            <a:off x="107504" y="4221088"/>
            <a:ext cx="2376264" cy="2678005"/>
          </a:xfrm>
          <a:custGeom>
            <a:avLst/>
            <a:gdLst/>
            <a:ahLst/>
            <a:cxnLst/>
            <a:rect l="l" t="t" r="r" b="b"/>
            <a:pathLst>
              <a:path w="8173565" h="5200431">
                <a:moveTo>
                  <a:pt x="0" y="0"/>
                </a:moveTo>
                <a:lnTo>
                  <a:pt x="8173565" y="0"/>
                </a:lnTo>
                <a:lnTo>
                  <a:pt x="8173565" y="5200430"/>
                </a:lnTo>
                <a:lnTo>
                  <a:pt x="0" y="5200430"/>
                </a:lnTo>
                <a:lnTo>
                  <a:pt x="0" y="0"/>
                </a:lnTo>
                <a:close/>
              </a:path>
            </a:pathLst>
          </a:custGeom>
          <a:blipFill>
            <a:blip r:embed="rId3"/>
            <a:stretch>
              <a:fillRect/>
            </a:stretch>
          </a:blipFill>
        </p:spPr>
        <p:txBody>
          <a:bodyPr/>
          <a:lstStyle/>
          <a:p>
            <a:endParaRPr lang="vi-VN"/>
          </a:p>
        </p:txBody>
      </p:sp>
      <p:sp>
        <p:nvSpPr>
          <p:cNvPr id="12" name="Rectangle: Rounded Corners 34">
            <a:extLst>
              <a:ext uri="{FF2B5EF4-FFF2-40B4-BE49-F238E27FC236}">
                <a16:creationId xmlns="" xmlns:a16="http://schemas.microsoft.com/office/drawing/2014/main" id="{DDE22D18-D7F0-6B4F-3D53-66B11D020E0D}"/>
              </a:ext>
            </a:extLst>
          </p:cNvPr>
          <p:cNvSpPr/>
          <p:nvPr/>
        </p:nvSpPr>
        <p:spPr>
          <a:xfrm>
            <a:off x="1869142" y="1736657"/>
            <a:ext cx="6735306"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a:t>
            </a: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a:t>
            </a:r>
            <a:r>
              <a:rPr lang="en-US" sz="3200" kern="0" smtClean="0">
                <a:solidFill>
                  <a:srgbClr val="000000"/>
                </a:solidFill>
                <a:latin typeface="UTM Avo" panose="02040603050506020204" pitchFamily="18" charset="0"/>
                <a:cs typeface="Calibri" panose="020F0502020204030204" pitchFamily="34" charset="0"/>
                <a:sym typeface="Arial"/>
              </a:rPr>
              <a:t>3 bạn</a:t>
            </a:r>
            <a:r>
              <a:rPr lang="en-US" sz="3200" kern="0">
                <a:solidFill>
                  <a:srgbClr val="000000"/>
                </a:solidFill>
                <a:latin typeface="UTM Avo" panose="02040603050506020204" pitchFamily="18" charset="0"/>
                <a:cs typeface="Calibri" panose="020F0502020204030204" pitchFamily="34" charset="0"/>
                <a:sym typeface="Arial"/>
              </a:rPr>
              <a:t>.</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428" y="4578358"/>
            <a:ext cx="2664296" cy="2296689"/>
          </a:xfrm>
          <a:prstGeom prst="rect">
            <a:avLst/>
          </a:prstGeom>
          <a:noFill/>
        </p:spPr>
      </p:pic>
    </p:spTree>
    <p:extLst>
      <p:ext uri="{BB962C8B-B14F-4D97-AF65-F5344CB8AC3E}">
        <p14:creationId xmlns:p14="http://schemas.microsoft.com/office/powerpoint/2010/main" val="3744854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324340" y="1550568"/>
            <a:ext cx="6642960" cy="364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95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684" y="4574"/>
            <a:ext cx="9144000" cy="5949280"/>
          </a:xfrm>
          <a:prstGeom prst="rect">
            <a:avLst/>
          </a:prstGeom>
        </p:spPr>
      </p:pic>
      <p:sp>
        <p:nvSpPr>
          <p:cNvPr id="11"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899592" y="476672"/>
            <a:ext cx="7272808" cy="58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100" b="1" smtClean="0">
                <a:solidFill>
                  <a:srgbClr val="7030A0"/>
                </a:solidFill>
                <a:latin typeface="UTM Bienvenue" panose="02040603050506020204" pitchFamily="18" charset="0"/>
                <a:cs typeface="Times New Roman" panose="02020603050405020304" pitchFamily="18" charset="0"/>
              </a:rPr>
              <a:t>1. Cô </a:t>
            </a:r>
            <a:r>
              <a:rPr lang="vi-VN" sz="3100" b="1">
                <a:solidFill>
                  <a:srgbClr val="7030A0"/>
                </a:solidFill>
                <a:latin typeface="UTM Bienvenue" panose="02040603050506020204" pitchFamily="18" charset="0"/>
                <a:cs typeface="Times New Roman" panose="02020603050405020304" pitchFamily="18" charset="0"/>
              </a:rPr>
              <a:t>gái mũ nồi xanh trong bài thơ </a:t>
            </a:r>
            <a:r>
              <a:rPr lang="vi-VN" sz="3100" b="1" smtClean="0">
                <a:solidFill>
                  <a:srgbClr val="7030A0"/>
                </a:solidFill>
                <a:latin typeface="UTM Bienvenue" panose="02040603050506020204" pitchFamily="18" charset="0"/>
                <a:cs typeface="Times New Roman" panose="02020603050405020304" pitchFamily="18" charset="0"/>
              </a:rPr>
              <a:t>là ai?</a:t>
            </a:r>
            <a:endParaRPr lang="en-US" sz="3100" dirty="0">
              <a:solidFill>
                <a:srgbClr val="7030A0"/>
              </a:solidFill>
              <a:latin typeface="UTM Bienvenue" panose="02040603050506020204" pitchFamily="18" charset="0"/>
              <a:cs typeface="Times New Roman" panose="02020603050405020304" pitchFamily="18" charset="0"/>
            </a:endParaRPr>
          </a:p>
        </p:txBody>
      </p:sp>
      <p:sp>
        <p:nvSpPr>
          <p:cNvPr id="12"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871032" y="1556792"/>
            <a:ext cx="7272808" cy="201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100" smtClean="0">
                <a:latin typeface="UTM Bienvenue" panose="02040603050506020204" pitchFamily="18" charset="0"/>
                <a:cs typeface="Times New Roman" panose="02020603050405020304" pitchFamily="18" charset="0"/>
              </a:rPr>
              <a:t>Cô </a:t>
            </a:r>
            <a:r>
              <a:rPr lang="vi-VN" sz="3100">
                <a:latin typeface="UTM Bienvenue" panose="02040603050506020204" pitchFamily="18" charset="0"/>
                <a:cs typeface="Times New Roman" panose="02020603050405020304" pitchFamily="18" charset="0"/>
              </a:rPr>
              <a:t>gái mũ nồi xanh trong bài thơ </a:t>
            </a:r>
            <a:r>
              <a:rPr lang="vi-VN" sz="3100" smtClean="0">
                <a:latin typeface="UTM Bienvenue" panose="02040603050506020204" pitchFamily="18" charset="0"/>
                <a:cs typeface="Times New Roman" panose="02020603050405020304" pitchFamily="18" charset="0"/>
              </a:rPr>
              <a:t>là </a:t>
            </a:r>
            <a:r>
              <a:rPr lang="vi-VN" sz="3100">
                <a:latin typeface="UTM Bienvenue" panose="02040603050506020204" pitchFamily="18" charset="0"/>
                <a:cs typeface="Times New Roman" panose="02020603050405020304" pitchFamily="18" charset="0"/>
              </a:rPr>
              <a:t>một nữ chiến sĩ của quân đội Việt Nam tham gia </a:t>
            </a:r>
            <a:r>
              <a:rPr lang="vi-VN" sz="3100" smtClean="0">
                <a:latin typeface="UTM Bienvenue" panose="02040603050506020204" pitchFamily="18" charset="0"/>
                <a:cs typeface="Times New Roman" panose="02020603050405020304" pitchFamily="18" charset="0"/>
              </a:rPr>
              <a:t>lực lượng gìn </a:t>
            </a:r>
            <a:r>
              <a:rPr lang="vi-VN" sz="3100">
                <a:latin typeface="UTM Bienvenue" panose="02040603050506020204" pitchFamily="18" charset="0"/>
                <a:cs typeface="Times New Roman" panose="02020603050405020304" pitchFamily="18" charset="0"/>
              </a:rPr>
              <a:t>giữ hòa bình của Liên </a:t>
            </a:r>
            <a:r>
              <a:rPr lang="vi-VN" sz="3100" smtClean="0">
                <a:latin typeface="UTM Bienvenue" panose="02040603050506020204" pitchFamily="18" charset="0"/>
                <a:cs typeface="Times New Roman" panose="02020603050405020304" pitchFamily="18" charset="0"/>
              </a:rPr>
              <a:t>hợp quốc ở Châu Phi</a:t>
            </a:r>
            <a:endParaRPr lang="en-US" sz="3100" dirty="0">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9244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684" y="4574"/>
            <a:ext cx="9144000" cy="5949280"/>
          </a:xfrm>
          <a:prstGeom prst="rect">
            <a:avLst/>
          </a:prstGeom>
        </p:spPr>
      </p:pic>
      <p:sp>
        <p:nvSpPr>
          <p:cNvPr id="11"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899592" y="476672"/>
            <a:ext cx="7272808" cy="106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100" b="1">
                <a:solidFill>
                  <a:srgbClr val="7030A0"/>
                </a:solidFill>
                <a:latin typeface="UTM Bienvenue" panose="02040603050506020204" pitchFamily="18" charset="0"/>
                <a:cs typeface="Times New Roman" panose="02020603050405020304" pitchFamily="18" charset="0"/>
              </a:rPr>
              <a:t>2. Cô và đồng đội đã làm những việc gì để giúp người dân nước </a:t>
            </a:r>
            <a:r>
              <a:rPr lang="vi-VN" sz="3100" b="1" smtClean="0">
                <a:solidFill>
                  <a:srgbClr val="7030A0"/>
                </a:solidFill>
                <a:latin typeface="UTM Bienvenue" panose="02040603050506020204" pitchFamily="18" charset="0"/>
                <a:cs typeface="Times New Roman" panose="02020603050405020304" pitchFamily="18" charset="0"/>
              </a:rPr>
              <a:t>bạn?</a:t>
            </a:r>
            <a:endParaRPr lang="en-US" sz="3100" dirty="0">
              <a:solidFill>
                <a:srgbClr val="7030A0"/>
              </a:solidFill>
              <a:latin typeface="UTM Bienvenue" panose="02040603050506020204" pitchFamily="18" charset="0"/>
              <a:cs typeface="Times New Roman" panose="02020603050405020304" pitchFamily="18" charset="0"/>
            </a:endParaRPr>
          </a:p>
        </p:txBody>
      </p:sp>
      <p:sp>
        <p:nvSpPr>
          <p:cNvPr id="12"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871032" y="1772816"/>
            <a:ext cx="7272808" cy="153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100">
                <a:latin typeface="UTM Bienvenue" panose="02040603050506020204" pitchFamily="18" charset="0"/>
                <a:cs typeface="Times New Roman" panose="02020603050405020304" pitchFamily="18" charset="0"/>
              </a:rPr>
              <a:t>Cô và đồng đội đã làm nhiều việc gì để giúp người dân nước bạn như: dạy lũ trẻ học hát, trồng rau, xây </a:t>
            </a:r>
            <a:r>
              <a:rPr lang="vi-VN" sz="3100" smtClean="0">
                <a:latin typeface="UTM Bienvenue" panose="02040603050506020204" pitchFamily="18" charset="0"/>
                <a:cs typeface="Times New Roman" panose="02020603050405020304" pitchFamily="18" charset="0"/>
              </a:rPr>
              <a:t>nhà.</a:t>
            </a:r>
            <a:endParaRPr lang="en-US" sz="3100" dirty="0">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064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694</Words>
  <Application>Microsoft Office PowerPoint</Application>
  <PresentationFormat>On-screen Show (4:3)</PresentationFormat>
  <Paragraphs>70</Paragraphs>
  <Slides>14</Slides>
  <Notes>1</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2024-09-24T14:24:44Z</dcterms:created>
  <dcterms:modified xsi:type="dcterms:W3CDTF">2024-09-26T14:08:32Z</dcterms:modified>
</cp:coreProperties>
</file>